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 id="2147483672" r:id="rId2"/>
    <p:sldMasterId id="2147483684" r:id="rId3"/>
  </p:sldMasterIdLst>
  <p:notesMasterIdLst>
    <p:notesMasterId r:id="rId30"/>
  </p:notesMasterIdLst>
  <p:sldIdLst>
    <p:sldId id="450" r:id="rId4"/>
    <p:sldId id="4265" r:id="rId5"/>
    <p:sldId id="436" r:id="rId6"/>
    <p:sldId id="460" r:id="rId7"/>
    <p:sldId id="437" r:id="rId8"/>
    <p:sldId id="428" r:id="rId9"/>
    <p:sldId id="4266" r:id="rId10"/>
    <p:sldId id="257" r:id="rId11"/>
    <p:sldId id="4269" r:id="rId12"/>
    <p:sldId id="453" r:id="rId13"/>
    <p:sldId id="529" r:id="rId14"/>
    <p:sldId id="469" r:id="rId15"/>
    <p:sldId id="261" r:id="rId16"/>
    <p:sldId id="442" r:id="rId17"/>
    <p:sldId id="443" r:id="rId18"/>
    <p:sldId id="4267" r:id="rId19"/>
    <p:sldId id="4226" r:id="rId20"/>
    <p:sldId id="4211" r:id="rId21"/>
    <p:sldId id="4213" r:id="rId22"/>
    <p:sldId id="347" r:id="rId23"/>
    <p:sldId id="473" r:id="rId24"/>
    <p:sldId id="517" r:id="rId25"/>
    <p:sldId id="4254" r:id="rId26"/>
    <p:sldId id="527" r:id="rId27"/>
    <p:sldId id="523" r:id="rId28"/>
    <p:sldId id="4270" r:id="rId29"/>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349" autoAdjust="0"/>
    <p:restoredTop sz="71308" autoAdjust="0"/>
  </p:normalViewPr>
  <p:slideViewPr>
    <p:cSldViewPr snapToGrid="0">
      <p:cViewPr varScale="1">
        <p:scale>
          <a:sx n="75" d="100"/>
          <a:sy n="75" d="100"/>
        </p:scale>
        <p:origin x="206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59F2B6-6120-4A7F-8F39-CB5ECA13C013}"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pPr rtl="1"/>
          <a:endParaRPr lang="he-IL"/>
        </a:p>
      </dgm:t>
    </dgm:pt>
    <dgm:pt modelId="{E3E758E7-06D0-473A-91DE-42FA9E46D60B}">
      <dgm:prSet phldrT="[טקסט]" phldr="1"/>
      <dgm:spPr/>
      <dgm:t>
        <a:bodyPr/>
        <a:lstStyle/>
        <a:p>
          <a:pPr rtl="1"/>
          <a:endParaRPr lang="he-IL" dirty="0"/>
        </a:p>
      </dgm:t>
    </dgm:pt>
    <dgm:pt modelId="{22947FFB-7984-4663-B547-9CB43A8DEAF1}" type="sibTrans" cxnId="{E445C886-E8A2-4CC4-8FFB-58DE9EB2F550}">
      <dgm:prSet/>
      <dgm:spPr/>
      <dgm:t>
        <a:bodyPr/>
        <a:lstStyle/>
        <a:p>
          <a:pPr rtl="1"/>
          <a:endParaRPr lang="he-IL"/>
        </a:p>
      </dgm:t>
    </dgm:pt>
    <dgm:pt modelId="{4DC3372C-2F14-49A7-859B-6E13D2E5349B}" type="parTrans" cxnId="{E445C886-E8A2-4CC4-8FFB-58DE9EB2F550}">
      <dgm:prSet/>
      <dgm:spPr/>
      <dgm:t>
        <a:bodyPr/>
        <a:lstStyle/>
        <a:p>
          <a:pPr rtl="1"/>
          <a:endParaRPr lang="he-IL"/>
        </a:p>
      </dgm:t>
    </dgm:pt>
    <dgm:pt modelId="{2FC8964C-778D-4C09-A1C6-3C290A3EC809}" type="pres">
      <dgm:prSet presAssocID="{7959F2B6-6120-4A7F-8F39-CB5ECA13C013}" presName="compositeShape" presStyleCnt="0">
        <dgm:presLayoutVars>
          <dgm:chMax val="2"/>
          <dgm:dir/>
          <dgm:resizeHandles val="exact"/>
        </dgm:presLayoutVars>
      </dgm:prSet>
      <dgm:spPr/>
    </dgm:pt>
    <dgm:pt modelId="{CFC0C45D-3C64-4582-8E73-08A724285616}" type="pres">
      <dgm:prSet presAssocID="{7959F2B6-6120-4A7F-8F39-CB5ECA13C013}" presName="ribbon" presStyleLbl="node1" presStyleIdx="0" presStyleCnt="1" custAng="10800000" custFlipVert="1" custScaleX="97609" custScaleY="140538" custLinFactNeighborX="-8088" custLinFactNeighborY="-66364"/>
      <dgm:spPr/>
    </dgm:pt>
    <dgm:pt modelId="{91880B43-44AC-43A4-9CB5-B10B0213D2FB}" type="pres">
      <dgm:prSet presAssocID="{7959F2B6-6120-4A7F-8F39-CB5ECA13C013}" presName="leftArrowText" presStyleLbl="node1" presStyleIdx="0" presStyleCnt="1" custFlipVert="1" custScaleY="19987">
        <dgm:presLayoutVars>
          <dgm:chMax val="0"/>
          <dgm:bulletEnabled val="1"/>
        </dgm:presLayoutVars>
      </dgm:prSet>
      <dgm:spPr/>
    </dgm:pt>
    <dgm:pt modelId="{AAD61B4C-F2E1-4774-A8E0-99D306CA2F49}" type="pres">
      <dgm:prSet presAssocID="{7959F2B6-6120-4A7F-8F39-CB5ECA13C013}" presName="rightArrowText" presStyleLbl="node1" presStyleIdx="0" presStyleCnt="1" custScaleY="31755">
        <dgm:presLayoutVars>
          <dgm:chMax val="0"/>
          <dgm:bulletEnabled val="1"/>
        </dgm:presLayoutVars>
      </dgm:prSet>
      <dgm:spPr/>
    </dgm:pt>
  </dgm:ptLst>
  <dgm:cxnLst>
    <dgm:cxn modelId="{E445C886-E8A2-4CC4-8FFB-58DE9EB2F550}" srcId="{7959F2B6-6120-4A7F-8F39-CB5ECA13C013}" destId="{E3E758E7-06D0-473A-91DE-42FA9E46D60B}" srcOrd="0" destOrd="0" parTransId="{4DC3372C-2F14-49A7-859B-6E13D2E5349B}" sibTransId="{22947FFB-7984-4663-B547-9CB43A8DEAF1}"/>
    <dgm:cxn modelId="{DFADB7CF-2E14-43C3-8F9B-BBBDCB0D36F2}" type="presOf" srcId="{E3E758E7-06D0-473A-91DE-42FA9E46D60B}" destId="{91880B43-44AC-43A4-9CB5-B10B0213D2FB}" srcOrd="0" destOrd="0" presId="urn:microsoft.com/office/officeart/2005/8/layout/arrow6"/>
    <dgm:cxn modelId="{554043E2-64C5-4454-8938-F0C1205A4C5D}" type="presOf" srcId="{7959F2B6-6120-4A7F-8F39-CB5ECA13C013}" destId="{2FC8964C-778D-4C09-A1C6-3C290A3EC809}" srcOrd="0" destOrd="0" presId="urn:microsoft.com/office/officeart/2005/8/layout/arrow6"/>
    <dgm:cxn modelId="{FB2D0702-82BB-4C8C-AC27-6C99002ED497}" type="presParOf" srcId="{2FC8964C-778D-4C09-A1C6-3C290A3EC809}" destId="{CFC0C45D-3C64-4582-8E73-08A724285616}" srcOrd="0" destOrd="0" presId="urn:microsoft.com/office/officeart/2005/8/layout/arrow6"/>
    <dgm:cxn modelId="{89E4C096-B258-49EA-AE76-B8F517AE56E8}" type="presParOf" srcId="{2FC8964C-778D-4C09-A1C6-3C290A3EC809}" destId="{91880B43-44AC-43A4-9CB5-B10B0213D2FB}" srcOrd="1" destOrd="0" presId="urn:microsoft.com/office/officeart/2005/8/layout/arrow6"/>
    <dgm:cxn modelId="{F7AF3634-453B-481D-9A30-9240C189986C}" type="presParOf" srcId="{2FC8964C-778D-4C09-A1C6-3C290A3EC809}" destId="{AAD61B4C-F2E1-4774-A8E0-99D306CA2F49}" srcOrd="2" destOrd="0" presId="urn:microsoft.com/office/officeart/2005/8/layout/arrow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0C45D-3C64-4582-8E73-08A724285616}">
      <dsp:nvSpPr>
        <dsp:cNvPr id="0" name=""/>
        <dsp:cNvSpPr/>
      </dsp:nvSpPr>
      <dsp:spPr>
        <a:xfrm rot="10800000" flipV="1">
          <a:off x="0" y="0"/>
          <a:ext cx="4720096" cy="2718409"/>
        </a:xfrm>
        <a:prstGeom prst="leftRightRibb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880B43-44AC-43A4-9CB5-B10B0213D2FB}">
      <dsp:nvSpPr>
        <dsp:cNvPr id="0" name=""/>
        <dsp:cNvSpPr/>
      </dsp:nvSpPr>
      <dsp:spPr>
        <a:xfrm flipV="1">
          <a:off x="580286" y="1177704"/>
          <a:ext cx="1595787" cy="189436"/>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28448" rIns="0" bIns="30480" numCol="1" spcCol="1270" anchor="ctr" anchorCtr="0">
          <a:noAutofit/>
        </a:bodyPr>
        <a:lstStyle/>
        <a:p>
          <a:pPr marL="0" lvl="0" indent="0" algn="ctr" defTabSz="355600" rtl="1">
            <a:lnSpc>
              <a:spcPct val="90000"/>
            </a:lnSpc>
            <a:spcBef>
              <a:spcPct val="0"/>
            </a:spcBef>
            <a:spcAft>
              <a:spcPct val="35000"/>
            </a:spcAft>
            <a:buNone/>
          </a:pPr>
          <a:endParaRPr lang="he-IL" sz="800" kern="1200" dirty="0"/>
        </a:p>
      </dsp:txBody>
      <dsp:txXfrm rot="10800000">
        <a:off x="580286" y="1177704"/>
        <a:ext cx="1595787" cy="189436"/>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1BD1CCD3-7278-47D4-81D0-5CD8D50DC771}" type="datetimeFigureOut">
              <a:rPr lang="he-IL" smtClean="0"/>
              <a:t>ג'/תמוז/תשפ"ה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4C4D5AD-B42D-4B96-8CF4-25BC766FAE7B}" type="slidenum">
              <a:rPr lang="he-IL" smtClean="0"/>
              <a:t>‹#›</a:t>
            </a:fld>
            <a:endParaRPr lang="he-IL"/>
          </a:p>
        </p:txBody>
      </p:sp>
    </p:spTree>
    <p:extLst>
      <p:ext uri="{BB962C8B-B14F-4D97-AF65-F5344CB8AC3E}">
        <p14:creationId xmlns:p14="http://schemas.microsoft.com/office/powerpoint/2010/main" val="364555097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5BDBB-7F4D-BB38-21AE-8567E7678AD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9DE3E25-1068-BC94-A593-88DABA1104F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92121E0-896E-2AD7-95CC-258595E22DC8}"/>
              </a:ext>
            </a:extLst>
          </p:cNvPr>
          <p:cNvSpPr>
            <a:spLocks noGrp="1"/>
          </p:cNvSpPr>
          <p:nvPr>
            <p:ph type="body" idx="1"/>
          </p:nvPr>
        </p:nvSpPr>
        <p:spPr/>
        <p:txBody>
          <a:bodyPr/>
          <a:lstStyle/>
          <a:p>
            <a:r>
              <a:rPr lang="he-IL" dirty="0"/>
              <a:t>הגישה בסדנה "למידה עם" התנסותית</a:t>
            </a:r>
            <a:br>
              <a:rPr lang="en-US" dirty="0"/>
            </a:br>
            <a:r>
              <a:rPr lang="he-IL" dirty="0"/>
              <a:t>דרך המקרה של הערכה תרבותית</a:t>
            </a:r>
          </a:p>
          <a:p>
            <a:r>
              <a:rPr lang="he-IL" dirty="0"/>
              <a:t>לא סקירת כלים – אלא עקרונות היסוד</a:t>
            </a:r>
          </a:p>
          <a:p>
            <a:r>
              <a:rPr lang="he-IL" dirty="0"/>
              <a:t>להטמיע את החשיבות של הערכה תרבותית דווקא בעידן ה</a:t>
            </a:r>
            <a:r>
              <a:rPr lang="en-US" dirty="0"/>
              <a:t>AI</a:t>
            </a:r>
            <a:endParaRPr lang="he-IL" dirty="0"/>
          </a:p>
          <a:p>
            <a:r>
              <a:rPr lang="he-IL" dirty="0"/>
              <a:t>להתנסות בעקרונות השימוש במושכל של </a:t>
            </a:r>
            <a:r>
              <a:rPr lang="en-US" dirty="0"/>
              <a:t>AI</a:t>
            </a:r>
            <a:r>
              <a:rPr lang="he-IL" dirty="0"/>
              <a:t> "עם" ואחר כך "על"</a:t>
            </a:r>
          </a:p>
          <a:p>
            <a:endParaRPr lang="he-IL" dirty="0"/>
          </a:p>
        </p:txBody>
      </p:sp>
      <p:sp>
        <p:nvSpPr>
          <p:cNvPr id="4" name="מציין מיקום של מספר שקופית 3">
            <a:extLst>
              <a:ext uri="{FF2B5EF4-FFF2-40B4-BE49-F238E27FC236}">
                <a16:creationId xmlns:a16="http://schemas.microsoft.com/office/drawing/2014/main" id="{DB991D6C-3B96-8316-9902-95812EB388D4}"/>
              </a:ext>
            </a:extLst>
          </p:cNvPr>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545E9A2-2536-4A3A-918B-68521CD9264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1660450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89517-184E-3AC9-F13C-2747B95B106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4548386-EBBC-9A47-625D-D8A6E8BE0F0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5DBF145-E14C-4EA8-4868-94124E4FF215}"/>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A0D10DA8-197B-279D-F757-EE62F1D39AC4}"/>
              </a:ext>
            </a:extLst>
          </p:cNvPr>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F1F7316-03C9-44C8-BA0C-EA725607508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10</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843680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18E61-C0A9-CD22-E671-6C8A21E4E01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B4DBBE8-87F6-DBB1-6DAA-89D77754AAE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3A3F7DB-4F76-3C96-F5AF-0774CD2C4213}"/>
              </a:ext>
            </a:extLst>
          </p:cNvPr>
          <p:cNvSpPr>
            <a:spLocks noGrp="1"/>
          </p:cNvSpPr>
          <p:nvPr>
            <p:ph type="body" idx="1"/>
          </p:nvPr>
        </p:nvSpPr>
        <p:spPr/>
        <p:txBody>
          <a:bodyPr/>
          <a:lstStyle/>
          <a:p>
            <a:r>
              <a:rPr lang="en-US" dirty="0"/>
              <a:t>https://chatgpt.com/c/678d26fd-6520-800d-ac21-b269cfb03370</a:t>
            </a:r>
            <a:endParaRPr lang="he-IL" dirty="0"/>
          </a:p>
          <a:p>
            <a:endParaRPr lang="he-IL" dirty="0"/>
          </a:p>
          <a:p>
            <a:r>
              <a:rPr lang="he-IL" dirty="0"/>
              <a:t>התמונה נעשתה על ידי ה</a:t>
            </a:r>
            <a:r>
              <a:rPr lang="en-US" dirty="0"/>
              <a:t>GPT</a:t>
            </a:r>
            <a:r>
              <a:rPr lang="he-IL" dirty="0"/>
              <a:t> עם התיאור של האנלוגיה</a:t>
            </a:r>
          </a:p>
        </p:txBody>
      </p:sp>
      <p:sp>
        <p:nvSpPr>
          <p:cNvPr id="4" name="מציין מיקום של מספר שקופית 3">
            <a:extLst>
              <a:ext uri="{FF2B5EF4-FFF2-40B4-BE49-F238E27FC236}">
                <a16:creationId xmlns:a16="http://schemas.microsoft.com/office/drawing/2014/main" id="{D02F1B70-041B-6EC8-2AFD-2C9E3C2E0B16}"/>
              </a:ext>
            </a:extLst>
          </p:cNvPr>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F1F7316-03C9-44C8-BA0C-EA725607508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11</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1973232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https</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545E9A2-2536-4A3A-918B-68521CD9264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12</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4235084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r>
              <a:rPr lang="he-IL" dirty="0"/>
              <a:t> </a:t>
            </a:r>
          </a:p>
          <a:p>
            <a:r>
              <a:rPr lang="he-IL" dirty="0"/>
              <a:t>עבודה אינטואיטיבית  </a:t>
            </a:r>
          </a:p>
          <a:p>
            <a:r>
              <a:rPr lang="he-IL" dirty="0"/>
              <a:t>מיקוד </a:t>
            </a:r>
            <a:r>
              <a:rPr lang="en-US" dirty="0"/>
              <a:t>(reduction)</a:t>
            </a:r>
          </a:p>
          <a:p>
            <a:r>
              <a:rPr lang="he-IL" dirty="0"/>
              <a:t>התמרה (טרנספורמציה)</a:t>
            </a:r>
          </a:p>
          <a:p>
            <a:r>
              <a:rPr lang="he-IL" dirty="0"/>
              <a:t>הרחבה: יצירה, פירוט, סיעור מוחות וכו'</a:t>
            </a:r>
          </a:p>
          <a:p>
            <a:endParaRPr lang="he-IL"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F1F7316-03C9-44C8-BA0C-EA725607508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13</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2673487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lvl="0" indent="-342900" algn="r" rtl="1">
              <a:lnSpc>
                <a:spcPct val="115000"/>
              </a:lnSpc>
              <a:spcBef>
                <a:spcPts val="600"/>
              </a:spcBef>
              <a:buFont typeface="+mj-lt"/>
              <a:buAutoNum type="arabicPeriod"/>
            </a:pPr>
            <a:r>
              <a:rPr lang="he-IL" sz="1200" b="0" dirty="0">
                <a:effectLst/>
                <a:latin typeface="Aptos" panose="020B0004020202020204" pitchFamily="34" charset="0"/>
                <a:ea typeface="Aptos" panose="020B0004020202020204" pitchFamily="34" charset="0"/>
                <a:cs typeface="Calibri" panose="020F0502020204030204" pitchFamily="34" charset="0"/>
              </a:rPr>
              <a:t>מהפילוסופיה של בעיית הייצוג עד הפרקטיקה</a:t>
            </a:r>
          </a:p>
          <a:p>
            <a:pPr marL="342900" lvl="0" indent="-342900" algn="r" rtl="1">
              <a:lnSpc>
                <a:spcPct val="115000"/>
              </a:lnSpc>
              <a:spcBef>
                <a:spcPts val="600"/>
              </a:spcBef>
              <a:buFont typeface="+mj-lt"/>
              <a:buAutoNum type="arabicPeriod"/>
            </a:pPr>
            <a:r>
              <a:rPr lang="he-IL" sz="1200" b="0" dirty="0">
                <a:effectLst/>
                <a:latin typeface="Aptos" panose="020B0004020202020204" pitchFamily="34" charset="0"/>
                <a:ea typeface="Aptos" panose="020B0004020202020204" pitchFamily="34" charset="0"/>
                <a:cs typeface="Calibri" panose="020F0502020204030204" pitchFamily="34" charset="0"/>
              </a:rPr>
              <a:t>ניתוח של תרבות חומרית דרך ניתוח טקסטים על התרבות החומרית</a:t>
            </a:r>
          </a:p>
          <a:p>
            <a:pPr marL="342900" lvl="0" indent="-342900" algn="r" rtl="1">
              <a:lnSpc>
                <a:spcPct val="115000"/>
              </a:lnSpc>
              <a:spcBef>
                <a:spcPts val="600"/>
              </a:spcBef>
              <a:buFont typeface="+mj-lt"/>
              <a:buAutoNum type="arabicPeriod"/>
            </a:pPr>
            <a:r>
              <a:rPr lang="he-IL" sz="1200" b="0" dirty="0">
                <a:effectLst/>
                <a:latin typeface="Aptos" panose="020B0004020202020204" pitchFamily="34" charset="0"/>
                <a:ea typeface="Aptos" panose="020B0004020202020204" pitchFamily="34" charset="0"/>
                <a:cs typeface="Calibri" panose="020F0502020204030204" pitchFamily="34" charset="0"/>
              </a:rPr>
              <a:t>תיעוד אינו האתר, הרשומה מנתקת את הנכס מהקשריו, בעיית השפה – עולם, מתיאור טקסטואלי בלבד לא ניתן להבין מקום, התרשמות מורכבת מהרבה היבטים חושיים(לקחת ממצגת </a:t>
            </a:r>
            <a:r>
              <a:rPr lang="en-US" sz="1200" b="0" dirty="0">
                <a:effectLst/>
                <a:latin typeface="Aptos" panose="020B0004020202020204" pitchFamily="34" charset="0"/>
                <a:ea typeface="Aptos" panose="020B0004020202020204" pitchFamily="34" charset="0"/>
                <a:cs typeface="Calibri" panose="020F0502020204030204" pitchFamily="34" charset="0"/>
              </a:rPr>
              <a:t>CIPA)</a:t>
            </a:r>
          </a:p>
          <a:p>
            <a:endParaRPr lang="he-IL"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545E9A2-2536-4A3A-918B-68521CD9264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14</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3343141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Font typeface="+mj-lt"/>
              <a:buAutoNum type="arabicPeriod"/>
            </a:pPr>
            <a:endParaRPr lang="he-IL"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4A565E3C-B3FA-418B-A722-D78B2612B49E}"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15</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1046124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4C4D5AD-B42D-4B96-8CF4-25BC766FAE7B}" type="slidenum">
              <a:rPr lang="he-IL" smtClean="0"/>
              <a:t>16</a:t>
            </a:fld>
            <a:endParaRPr lang="he-IL"/>
          </a:p>
        </p:txBody>
      </p:sp>
    </p:spTree>
    <p:extLst>
      <p:ext uri="{BB962C8B-B14F-4D97-AF65-F5344CB8AC3E}">
        <p14:creationId xmlns:p14="http://schemas.microsoft.com/office/powerpoint/2010/main" val="1333883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4C4D5AD-B42D-4B96-8CF4-25BC766FAE7B}" type="slidenum">
              <a:rPr lang="he-IL" smtClean="0"/>
              <a:t>17</a:t>
            </a:fld>
            <a:endParaRPr lang="he-IL"/>
          </a:p>
        </p:txBody>
      </p:sp>
    </p:spTree>
    <p:extLst>
      <p:ext uri="{BB962C8B-B14F-4D97-AF65-F5344CB8AC3E}">
        <p14:creationId xmlns:p14="http://schemas.microsoft.com/office/powerpoint/2010/main" val="1725044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0A436EF-972D-4296-8156-618C523F1645}" type="slidenum">
              <a:rPr lang="en-IL" smtClean="0"/>
              <a:t>18</a:t>
            </a:fld>
            <a:endParaRPr lang="en-IL"/>
          </a:p>
        </p:txBody>
      </p:sp>
    </p:spTree>
    <p:extLst>
      <p:ext uri="{BB962C8B-B14F-4D97-AF65-F5344CB8AC3E}">
        <p14:creationId xmlns:p14="http://schemas.microsoft.com/office/powerpoint/2010/main" val="3741802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E0DA698D-3D67-4068-BA23-67BA1D0711C7}" type="slidenum">
              <a:rPr lang="he-IL" smtClean="0"/>
              <a:t>20</a:t>
            </a:fld>
            <a:endParaRPr lang="he-IL"/>
          </a:p>
        </p:txBody>
      </p:sp>
    </p:spTree>
    <p:extLst>
      <p:ext uri="{BB962C8B-B14F-4D97-AF65-F5344CB8AC3E}">
        <p14:creationId xmlns:p14="http://schemas.microsoft.com/office/powerpoint/2010/main" val="1493585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בינה מלאכותית (</a:t>
            </a:r>
            <a:r>
              <a:rPr lang="en-US" dirty="0"/>
              <a:t>AI</a:t>
            </a:r>
            <a:r>
              <a:rPr lang="he-IL" dirty="0"/>
              <a:t>) היכולת של מכונה (מחשב) לחשוב וללמוד ולהתנהג בדרכים הדומות לבן אנוש</a:t>
            </a:r>
          </a:p>
          <a:p>
            <a:r>
              <a:rPr lang="he-IL" dirty="0"/>
              <a:t>למידת מכונה:</a:t>
            </a:r>
            <a:r>
              <a:rPr lang="en-US" dirty="0"/>
              <a:t> </a:t>
            </a:r>
            <a:r>
              <a:rPr lang="he-IL" dirty="0"/>
              <a:t>היכולת של המכונה ללמוד ללא פקודות (תכנות) – על בסיס אימון </a:t>
            </a:r>
            <a:r>
              <a:rPr lang="he-IL" dirty="0" err="1"/>
              <a:t>דאטא</a:t>
            </a:r>
            <a:endParaRPr lang="he-IL" dirty="0"/>
          </a:p>
          <a:p>
            <a:r>
              <a:rPr lang="he-IL" dirty="0"/>
              <a:t>ענף של למידת מכונה – שבה המכונה "לומדת" באמצעות "רשתות נוירונים" מכמויות מידע גדולות</a:t>
            </a:r>
          </a:p>
          <a:p>
            <a:r>
              <a:rPr lang="en-US" dirty="0"/>
              <a:t>NLP</a:t>
            </a:r>
            <a:r>
              <a:rPr lang="he-IL" dirty="0"/>
              <a:t> : תחום של </a:t>
            </a:r>
            <a:r>
              <a:rPr lang="en-US" dirty="0"/>
              <a:t>AI</a:t>
            </a:r>
            <a:r>
              <a:rPr lang="he-IL" dirty="0"/>
              <a:t> העוסק ביכולת של מחשב להבין, לפרש וליצור טקסט בשפה טבעית ולא בתכנות</a:t>
            </a:r>
          </a:p>
          <a:p>
            <a:r>
              <a:rPr lang="he-IL" dirty="0"/>
              <a:t>מודל שפה גדול – </a:t>
            </a:r>
            <a:r>
              <a:rPr lang="en-US" dirty="0"/>
              <a:t>LLM </a:t>
            </a:r>
            <a:r>
              <a:rPr lang="he-IL" dirty="0"/>
              <a:t>– מודלים של לידה עמוקה שמסוגלים לנתח כמויות גדולות של מידע ולמצוא בהם דפוסים, קשרים בין מילים וביטויים בגדלים שונים</a:t>
            </a:r>
          </a:p>
          <a:p>
            <a:r>
              <a:rPr lang="en-US" dirty="0"/>
              <a:t>GEN AI</a:t>
            </a:r>
            <a:r>
              <a:rPr lang="he-IL" dirty="0"/>
              <a:t> – מערכת שיכולה ליצור פלט בערוצים שונים (טקסט, תמונה, קול ) על בסיס הנחיות כתובות או מידע כקלט. המערכת הכוללת </a:t>
            </a:r>
            <a:r>
              <a:rPr lang="en-US" dirty="0"/>
              <a:t>LLM </a:t>
            </a:r>
            <a:r>
              <a:rPr lang="he-IL" dirty="0"/>
              <a:t>וממשק לפלט וקלט – מתאמנת על מידע ומסוגלת ליצור מידע עם </a:t>
            </a:r>
            <a:r>
              <a:rPr lang="he-IL" dirty="0" err="1"/>
              <a:t>מאפינים</a:t>
            </a:r>
            <a:r>
              <a:rPr lang="he-IL" dirty="0"/>
              <a:t> דומים לפי ההנחיות</a:t>
            </a:r>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F1F7316-03C9-44C8-BA0C-EA725607508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1271405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800" b="1" dirty="0">
                <a:effectLst/>
                <a:ea typeface="Calibri" panose="020F0502020204030204" pitchFamily="34" charset="0"/>
                <a:cs typeface="Calibri" panose="020F0502020204030204" pitchFamily="34" charset="0"/>
              </a:rPr>
              <a:t>ה</a:t>
            </a:r>
            <a:r>
              <a:rPr lang="en-US" sz="1800" b="1" dirty="0">
                <a:effectLst/>
                <a:latin typeface="Calibri" panose="020F0502020204030204" pitchFamily="34" charset="0"/>
                <a:ea typeface="Calibri" panose="020F0502020204030204" pitchFamily="34" charset="0"/>
              </a:rPr>
              <a:t>AI</a:t>
            </a:r>
            <a:r>
              <a:rPr lang="he-IL" sz="1800" b="1" dirty="0">
                <a:effectLst/>
                <a:latin typeface="Calibri" panose="020F0502020204030204" pitchFamily="34" charset="0"/>
                <a:ea typeface="Calibri" panose="020F0502020204030204" pitchFamily="34" charset="0"/>
              </a:rPr>
              <a:t> הרותח</a:t>
            </a:r>
          </a:p>
          <a:p>
            <a:r>
              <a:rPr lang="en-US" sz="1800" b="1" dirty="0">
                <a:effectLst/>
                <a:latin typeface="Calibri" panose="020F0502020204030204" pitchFamily="34" charset="0"/>
                <a:ea typeface="Calibri" panose="020F0502020204030204" pitchFamily="34" charset="0"/>
              </a:rPr>
              <a:t>Deep research Mills</a:t>
            </a:r>
            <a:endParaRPr lang="he-IL" sz="1800" b="1" dirty="0">
              <a:effectLst/>
              <a:latin typeface="Calibri" panose="020F0502020204030204" pitchFamily="34" charset="0"/>
              <a:ea typeface="Calibri" panose="020F0502020204030204" pitchFamily="34" charset="0"/>
            </a:endParaRPr>
          </a:p>
          <a:p>
            <a:r>
              <a:rPr lang="he-IL" sz="1800" b="0" dirty="0">
                <a:effectLst/>
                <a:latin typeface="Calibri" panose="020F0502020204030204" pitchFamily="34" charset="0"/>
                <a:ea typeface="Calibri" panose="020F0502020204030204" pitchFamily="34" charset="0"/>
              </a:rPr>
              <a:t>אני רוצה לבנות מסגרת תמטית (</a:t>
            </a:r>
            <a:r>
              <a:rPr lang="en-US" sz="1800" b="0" dirty="0">
                <a:effectLst/>
                <a:latin typeface="Calibri" panose="020F0502020204030204" pitchFamily="34" charset="0"/>
                <a:ea typeface="Calibri" panose="020F0502020204030204" pitchFamily="34" charset="0"/>
              </a:rPr>
              <a:t>thematic framework</a:t>
            </a:r>
            <a:r>
              <a:rPr lang="he-IL" sz="1800" b="0" dirty="0">
                <a:effectLst/>
                <a:latin typeface="Calibri" panose="020F0502020204030204" pitchFamily="34" charset="0"/>
                <a:ea typeface="Calibri" panose="020F0502020204030204" pitchFamily="34" charset="0"/>
              </a:rPr>
              <a:t>) לטיפולוגיה של טחנות קמח בישראל שתשמש בסיס להערכת משמעות של טחנות קמח היסטוריות בתהליך השימור. </a:t>
            </a:r>
          </a:p>
          <a:p>
            <a:r>
              <a:rPr lang="he-IL" sz="1800" b="0" dirty="0">
                <a:effectLst/>
                <a:latin typeface="Calibri" panose="020F0502020204030204" pitchFamily="34" charset="0"/>
                <a:ea typeface="Calibri" panose="020F0502020204030204" pitchFamily="34" charset="0"/>
              </a:rPr>
              <a:t>חפש גם באנגלית וגם בעברית מידע על המתודה של </a:t>
            </a:r>
            <a:r>
              <a:rPr lang="en-US" sz="1800" b="0" dirty="0">
                <a:effectLst/>
                <a:latin typeface="Calibri" panose="020F0502020204030204" pitchFamily="34" charset="0"/>
                <a:ea typeface="Calibri" panose="020F0502020204030204" pitchFamily="34" charset="0"/>
              </a:rPr>
              <a:t>thematic framework</a:t>
            </a:r>
            <a:r>
              <a:rPr lang="he-IL" sz="1800" b="0" dirty="0">
                <a:effectLst/>
                <a:latin typeface="Calibri" panose="020F0502020204030204" pitchFamily="34" charset="0"/>
                <a:ea typeface="Calibri" panose="020F0502020204030204" pitchFamily="34" charset="0"/>
              </a:rPr>
              <a:t> בהערכת נכסי מורשת תרבות</a:t>
            </a:r>
          </a:p>
          <a:p>
            <a:r>
              <a:rPr lang="he-IL" sz="1800" b="0" dirty="0">
                <a:effectLst/>
                <a:latin typeface="Calibri" panose="020F0502020204030204" pitchFamily="34" charset="0"/>
                <a:ea typeface="Calibri" panose="020F0502020204030204" pitchFamily="34" charset="0"/>
              </a:rPr>
              <a:t>כלול במחקר מידע היסטורי – גיאוגרפי על הטחנות בישראל לאורך ההיסטוריה, טיפולוגיה, תפרושת וכדומה. </a:t>
            </a:r>
          </a:p>
          <a:p>
            <a:r>
              <a:rPr lang="he-IL" sz="1800" b="0" dirty="0">
                <a:effectLst/>
                <a:latin typeface="Calibri" panose="020F0502020204030204" pitchFamily="34" charset="0"/>
                <a:ea typeface="Calibri" panose="020F0502020204030204" pitchFamily="34" charset="0"/>
              </a:rPr>
              <a:t>זהה את המאפיינים של התמה </a:t>
            </a:r>
          </a:p>
          <a:p>
            <a:r>
              <a:rPr lang="he-IL" sz="1800" b="0" dirty="0">
                <a:effectLst/>
                <a:latin typeface="Calibri" panose="020F0502020204030204" pitchFamily="34" charset="0"/>
                <a:ea typeface="Calibri" panose="020F0502020204030204" pitchFamily="34" charset="0"/>
              </a:rPr>
              <a:t>הצע קריטריונים להערכה למשל שייכות למכלול טחנות בנחל, צפיפות, כמות, גודל, תקופת השימוש וכד'. </a:t>
            </a:r>
          </a:p>
          <a:p>
            <a:r>
              <a:rPr lang="he-IL" sz="1800" b="0" dirty="0">
                <a:effectLst/>
                <a:latin typeface="Calibri" panose="020F0502020204030204" pitchFamily="34" charset="0"/>
                <a:ea typeface="Calibri" panose="020F0502020204030204" pitchFamily="34" charset="0"/>
              </a:rPr>
              <a:t>  </a:t>
            </a:r>
            <a:endParaRPr lang="he-IL" b="0"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545E9A2-2536-4A3A-918B-68521CD9264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22</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3788131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4183-EE81-68B0-266E-7671FB7CBDD7}"/>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012B58C-DFF9-03DF-4DC7-EC6F6940FC0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5263F2C-7054-5305-5EC2-C5734FC230C6}"/>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spc="-30" dirty="0">
              <a:latin typeface="Alef" panose="00000500000000000000" pitchFamily="2" charset="-79"/>
              <a:cs typeface="Alef" panose="00000500000000000000" pitchFamily="2" charset="-79"/>
            </a:endParaRPr>
          </a:p>
        </p:txBody>
      </p:sp>
      <p:sp>
        <p:nvSpPr>
          <p:cNvPr id="4" name="מציין מיקום של מספר שקופית 3">
            <a:extLst>
              <a:ext uri="{FF2B5EF4-FFF2-40B4-BE49-F238E27FC236}">
                <a16:creationId xmlns:a16="http://schemas.microsoft.com/office/drawing/2014/main" id="{878AD3EE-542A-BBE5-49C4-AAD8FE5823AF}"/>
              </a:ext>
            </a:extLst>
          </p:cNvPr>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F1F7316-03C9-44C8-BA0C-EA725607508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23</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3019122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eaLnBrk="0" fontAlgn="base" hangingPunct="0">
              <a:lnSpc>
                <a:spcPct val="250000"/>
              </a:lnSpc>
              <a:spcBef>
                <a:spcPct val="0"/>
              </a:spcBef>
              <a:spcAft>
                <a:spcPct val="0"/>
              </a:spcAft>
            </a:pPr>
            <a:r>
              <a:rPr kumimoji="0" lang="he-IL" altLang="he-IL" sz="1200" b="1" i="0" u="none" strike="noStrike" cap="none" normalizeH="0" baseline="0" dirty="0" err="1">
                <a:ln>
                  <a:noFill/>
                </a:ln>
                <a:solidFill>
                  <a:schemeClr val="tx1"/>
                </a:solidFill>
                <a:effectLst/>
                <a:latin typeface="Arial" panose="020B0604020202020204" pitchFamily="34" charset="0"/>
              </a:rPr>
              <a:t>Meta</a:t>
            </a:r>
            <a:r>
              <a:rPr kumimoji="0" lang="he-IL" altLang="he-IL" sz="1200" b="1" i="0" u="none" strike="noStrike" cap="none" normalizeH="0" baseline="0" dirty="0">
                <a:ln>
                  <a:noFill/>
                </a:ln>
                <a:solidFill>
                  <a:schemeClr val="tx1"/>
                </a:solidFill>
                <a:effectLst/>
                <a:latin typeface="Arial" panose="020B0604020202020204" pitchFamily="34" charset="0"/>
              </a:rPr>
              <a:t>-AI: </a:t>
            </a:r>
            <a:r>
              <a:rPr kumimoji="0" lang="he-IL" altLang="he-IL"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תכנון, ניטור והשתקפות בתהליך</a:t>
            </a:r>
            <a:r>
              <a:rPr kumimoji="0" lang="he-IL" altLang="he-IL" sz="1200" b="1" i="0" u="none" strike="noStrike" cap="none" normalizeH="0" baseline="0" dirty="0">
                <a:ln>
                  <a:noFill/>
                </a:ln>
                <a:solidFill>
                  <a:schemeClr val="tx1"/>
                </a:solidFill>
                <a:effectLst/>
                <a:latin typeface="Arial" panose="020B0604020202020204" pitchFamily="34" charset="0"/>
              </a:rPr>
              <a:t> CBSA</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250000"/>
              </a:lnSpc>
              <a:spcBef>
                <a:spcPct val="0"/>
              </a:spcBef>
              <a:spcAft>
                <a:spcPct val="0"/>
              </a:spcAft>
            </a:pPr>
            <a:r>
              <a:rPr kumimoji="0" lang="he-IL" altLang="he-IL"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הערכת אותנטיות ואמינות בתוצרי AI</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250000"/>
              </a:lnSpc>
              <a:spcBef>
                <a:spcPct val="0"/>
              </a:spcBef>
              <a:spcAft>
                <a:spcPct val="0"/>
              </a:spcAft>
            </a:pPr>
            <a:r>
              <a:rPr kumimoji="0" lang="he-IL" altLang="he-IL" sz="12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קונסטרוקציוניזם</a:t>
            </a:r>
            <a:r>
              <a:rPr kumimoji="0" lang="he-IL" altLang="he-IL"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דיגיטלי: בינה מלאכותית כשותף ללמידה</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250000"/>
              </a:lnSpc>
              <a:spcBef>
                <a:spcPct val="0"/>
              </a:spcBef>
              <a:spcAft>
                <a:spcPct val="0"/>
              </a:spcAft>
            </a:pPr>
            <a:r>
              <a:rPr kumimoji="0" lang="he-IL" altLang="he-IL"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ריבוי נרטיבים: </a:t>
            </a:r>
            <a:r>
              <a:rPr kumimoji="0" lang="he-IL" altLang="he-IL" sz="12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GenAI</a:t>
            </a:r>
            <a:r>
              <a:rPr kumimoji="0" lang="he-IL" altLang="he-IL"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בהרחבת מרחב הערכים</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250000"/>
              </a:lnSpc>
              <a:spcBef>
                <a:spcPct val="0"/>
              </a:spcBef>
              <a:spcAft>
                <a:spcPct val="0"/>
              </a:spcAft>
            </a:pPr>
            <a:r>
              <a:rPr kumimoji="0" lang="he-IL" altLang="he-IL"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רשתות ידע ויזואליות ככלי השוואה בין אתרים</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250000"/>
              </a:lnSpc>
              <a:spcBef>
                <a:spcPct val="0"/>
              </a:spcBef>
              <a:spcAft>
                <a:spcPct val="0"/>
              </a:spcAft>
            </a:pPr>
            <a:r>
              <a:rPr kumimoji="0" lang="he-IL" altLang="he-IL" sz="1200" b="1" i="0" u="none" strike="noStrike" cap="none" normalizeH="0" baseline="0" dirty="0">
                <a:ln>
                  <a:noFill/>
                </a:ln>
                <a:solidFill>
                  <a:schemeClr val="tx1"/>
                </a:solidFill>
                <a:effectLst/>
                <a:latin typeface="Arial" panose="020B0604020202020204" pitchFamily="34" charset="0"/>
              </a:rPr>
              <a:t>"</a:t>
            </a:r>
            <a:r>
              <a:rPr kumimoji="0" lang="he-IL" altLang="he-IL" sz="12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קוגניפיקציה</a:t>
            </a:r>
            <a:r>
              <a:rPr kumimoji="0" lang="he-IL" altLang="he-IL"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השפעות</a:t>
            </a:r>
            <a:r>
              <a:rPr kumimoji="0" lang="he-IL" altLang="he-IL" sz="1200" b="1" i="0" u="none" strike="noStrike" cap="none" normalizeH="0" baseline="0" dirty="0">
                <a:ln>
                  <a:noFill/>
                </a:ln>
                <a:solidFill>
                  <a:schemeClr val="tx1"/>
                </a:solidFill>
                <a:effectLst/>
                <a:latin typeface="Arial" panose="020B0604020202020204" pitchFamily="34" charset="0"/>
              </a:rPr>
              <a:t> AI </a:t>
            </a:r>
            <a:r>
              <a:rPr kumimoji="0" lang="he-IL" altLang="he-IL"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על המורשת והחברה</a:t>
            </a:r>
            <a:endParaRPr kumimoji="0" lang="he-IL" altLang="he-IL" sz="1200" b="0" i="0" u="none" strike="noStrike" cap="none" normalizeH="0" baseline="0" dirty="0">
              <a:ln>
                <a:noFill/>
              </a:ln>
              <a:solidFill>
                <a:schemeClr val="tx1"/>
              </a:solidFill>
              <a:effectLst/>
              <a:latin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545E9A2-2536-4A3A-918B-68521CD9264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24</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3347788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פתיחה לדיון:</a:t>
            </a:r>
          </a:p>
          <a:p>
            <a:r>
              <a:rPr lang="he-IL" dirty="0"/>
              <a:t>הערכה תרבותית כנקודה ארכימדית	</a:t>
            </a:r>
          </a:p>
          <a:p>
            <a:r>
              <a:rPr lang="he-IL" dirty="0"/>
              <a:t>הסדנה התמקדה </a:t>
            </a:r>
            <a:r>
              <a:rPr lang="he-IL" dirty="0" err="1"/>
              <a:t>באפשורים</a:t>
            </a:r>
            <a:r>
              <a:rPr lang="he-IL" dirty="0"/>
              <a:t> של </a:t>
            </a:r>
            <a:r>
              <a:rPr lang="en-US" dirty="0"/>
              <a:t>AI </a:t>
            </a:r>
            <a:r>
              <a:rPr lang="he-IL" dirty="0"/>
              <a:t>בהקשר הערכה תרבותית</a:t>
            </a:r>
          </a:p>
          <a:p>
            <a:endParaRPr lang="he-IL" dirty="0"/>
          </a:p>
          <a:p>
            <a:pPr eaLnBrk="0" fontAlgn="base" hangingPunct="0">
              <a:lnSpc>
                <a:spcPct val="250000"/>
              </a:lnSpc>
              <a:spcBef>
                <a:spcPct val="0"/>
              </a:spcBef>
              <a:spcAft>
                <a:spcPct val="0"/>
              </a:spcAft>
            </a:pPr>
            <a:r>
              <a:rPr kumimoji="0" lang="he-IL" altLang="he-IL" sz="1200" b="1" i="0" u="none" strike="noStrike" cap="none" normalizeH="0" baseline="0" dirty="0" err="1">
                <a:ln>
                  <a:noFill/>
                </a:ln>
                <a:solidFill>
                  <a:schemeClr val="tx1"/>
                </a:solidFill>
                <a:effectLst/>
                <a:latin typeface="Arial" panose="020B0604020202020204" pitchFamily="34" charset="0"/>
              </a:rPr>
              <a:t>Meta</a:t>
            </a:r>
            <a:r>
              <a:rPr kumimoji="0" lang="he-IL" altLang="he-IL" sz="1200" b="1" i="0" u="none" strike="noStrike" cap="none" normalizeH="0" baseline="0" dirty="0">
                <a:ln>
                  <a:noFill/>
                </a:ln>
                <a:solidFill>
                  <a:schemeClr val="tx1"/>
                </a:solidFill>
                <a:effectLst/>
                <a:latin typeface="Arial" panose="020B0604020202020204" pitchFamily="34" charset="0"/>
              </a:rPr>
              <a:t>-AI: </a:t>
            </a:r>
            <a:r>
              <a:rPr kumimoji="0" lang="he-IL" altLang="he-IL"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תכנון, ניטור והשתקפות בתהליך</a:t>
            </a:r>
            <a:r>
              <a:rPr kumimoji="0" lang="he-IL" altLang="he-IL" sz="1200" b="1" i="0" u="none" strike="noStrike" cap="none" normalizeH="0" baseline="0" dirty="0">
                <a:ln>
                  <a:noFill/>
                </a:ln>
                <a:solidFill>
                  <a:schemeClr val="tx1"/>
                </a:solidFill>
                <a:effectLst/>
                <a:latin typeface="Arial" panose="020B0604020202020204" pitchFamily="34" charset="0"/>
              </a:rPr>
              <a:t> CBSA</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250000"/>
              </a:lnSpc>
              <a:spcBef>
                <a:spcPct val="0"/>
              </a:spcBef>
              <a:spcAft>
                <a:spcPct val="0"/>
              </a:spcAft>
            </a:pPr>
            <a:r>
              <a:rPr kumimoji="0" lang="he-IL" altLang="he-IL"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הערכת אותנטיות ואמינות בתוצרי AI</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250000"/>
              </a:lnSpc>
              <a:spcBef>
                <a:spcPct val="0"/>
              </a:spcBef>
              <a:spcAft>
                <a:spcPct val="0"/>
              </a:spcAft>
            </a:pPr>
            <a:r>
              <a:rPr kumimoji="0" lang="he-IL" altLang="he-IL" sz="12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קונסטרוקציוניזם</a:t>
            </a:r>
            <a:r>
              <a:rPr kumimoji="0" lang="he-IL" altLang="he-IL"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דיגיטלי: בינה מלאכותית כשותף ללמידה</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250000"/>
              </a:lnSpc>
              <a:spcBef>
                <a:spcPct val="0"/>
              </a:spcBef>
              <a:spcAft>
                <a:spcPct val="0"/>
              </a:spcAft>
            </a:pPr>
            <a:r>
              <a:rPr kumimoji="0" lang="he-IL" altLang="he-IL"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ריבוי נרטיבים: </a:t>
            </a:r>
            <a:r>
              <a:rPr kumimoji="0" lang="he-IL" altLang="he-IL" sz="12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GenAI</a:t>
            </a:r>
            <a:r>
              <a:rPr kumimoji="0" lang="he-IL" altLang="he-IL"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בהרחבת מרחב הערכים</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250000"/>
              </a:lnSpc>
              <a:spcBef>
                <a:spcPct val="0"/>
              </a:spcBef>
              <a:spcAft>
                <a:spcPct val="0"/>
              </a:spcAft>
            </a:pPr>
            <a:r>
              <a:rPr kumimoji="0" lang="he-IL" altLang="he-IL"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רשתות ידע ויזואליות ככלי השוואה בין אתרים</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250000"/>
              </a:lnSpc>
              <a:spcBef>
                <a:spcPct val="0"/>
              </a:spcBef>
              <a:spcAft>
                <a:spcPct val="0"/>
              </a:spcAft>
            </a:pPr>
            <a:r>
              <a:rPr kumimoji="0" lang="he-IL" altLang="he-IL" sz="1200" b="1" i="0" u="none" strike="noStrike" cap="none" normalizeH="0" baseline="0" dirty="0">
                <a:ln>
                  <a:noFill/>
                </a:ln>
                <a:solidFill>
                  <a:schemeClr val="tx1"/>
                </a:solidFill>
                <a:effectLst/>
                <a:latin typeface="Arial" panose="020B0604020202020204" pitchFamily="34" charset="0"/>
              </a:rPr>
              <a:t>"</a:t>
            </a:r>
            <a:r>
              <a:rPr kumimoji="0" lang="he-IL" altLang="he-IL" sz="12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קוגניפיקציה</a:t>
            </a:r>
            <a:r>
              <a:rPr kumimoji="0" lang="he-IL" altLang="he-IL"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השפעות</a:t>
            </a:r>
            <a:r>
              <a:rPr kumimoji="0" lang="he-IL" altLang="he-IL" sz="1200" b="1" i="0" u="none" strike="noStrike" cap="none" normalizeH="0" baseline="0" dirty="0">
                <a:ln>
                  <a:noFill/>
                </a:ln>
                <a:solidFill>
                  <a:schemeClr val="tx1"/>
                </a:solidFill>
                <a:effectLst/>
                <a:latin typeface="Arial" panose="020B0604020202020204" pitchFamily="34" charset="0"/>
              </a:rPr>
              <a:t> AI </a:t>
            </a:r>
            <a:r>
              <a:rPr kumimoji="0" lang="he-IL" altLang="he-IL"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על המורשת והחברה</a:t>
            </a:r>
            <a:endParaRPr kumimoji="0" lang="he-IL" altLang="he-IL" sz="1200" b="0" i="0" u="none" strike="noStrike" cap="none" normalizeH="0" baseline="0" dirty="0">
              <a:ln>
                <a:noFill/>
              </a:ln>
              <a:solidFill>
                <a:schemeClr val="tx1"/>
              </a:solidFill>
              <a:effectLst/>
              <a:latin typeface="Arial" panose="020B0604020202020204" pitchFamily="34" charset="0"/>
            </a:endParaRPr>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545E9A2-2536-4A3A-918B-68521CD9264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25</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2061267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בינה מלאכותית (</a:t>
            </a:r>
            <a:r>
              <a:rPr lang="en-US" dirty="0"/>
              <a:t>AI</a:t>
            </a:r>
            <a:r>
              <a:rPr lang="he-IL" dirty="0"/>
              <a:t>) היכולת של מכונה (מחשב) לחשוב וללמוד ולהתנהג בדרכים הדומות לבן אנוש</a:t>
            </a:r>
          </a:p>
          <a:p>
            <a:r>
              <a:rPr lang="he-IL" dirty="0"/>
              <a:t>למידת מכונה:</a:t>
            </a:r>
            <a:r>
              <a:rPr lang="en-US" dirty="0"/>
              <a:t> </a:t>
            </a:r>
            <a:r>
              <a:rPr lang="he-IL" dirty="0"/>
              <a:t>היכולת של המכונה ללמוד ללא פקודות (תכנות) – על בסיס אימון </a:t>
            </a:r>
            <a:r>
              <a:rPr lang="he-IL" dirty="0" err="1"/>
              <a:t>דאטא</a:t>
            </a:r>
            <a:endParaRPr lang="he-IL" dirty="0"/>
          </a:p>
          <a:p>
            <a:r>
              <a:rPr lang="he-IL" dirty="0"/>
              <a:t>ענף של למידת מכונה – שבה המכונה "לומדת" באמצעות "רשתות נוירונים" מכמויות מידע גדולות</a:t>
            </a:r>
          </a:p>
          <a:p>
            <a:r>
              <a:rPr lang="en-US" dirty="0"/>
              <a:t>NLP</a:t>
            </a:r>
            <a:r>
              <a:rPr lang="he-IL" dirty="0"/>
              <a:t> : תחום של </a:t>
            </a:r>
            <a:r>
              <a:rPr lang="en-US" dirty="0"/>
              <a:t>AI</a:t>
            </a:r>
            <a:r>
              <a:rPr lang="he-IL" dirty="0"/>
              <a:t> העוסק ביכולת של מחשב להבין, לפרש וליצור טקסט בשפה טבעית ולא בתכנות</a:t>
            </a:r>
          </a:p>
          <a:p>
            <a:r>
              <a:rPr lang="he-IL" dirty="0"/>
              <a:t>מודל שפה גדול – </a:t>
            </a:r>
            <a:r>
              <a:rPr lang="en-US" dirty="0"/>
              <a:t>LLM </a:t>
            </a:r>
            <a:r>
              <a:rPr lang="he-IL" dirty="0"/>
              <a:t>– מודלים של לידה עמוקה שמסוגלים לנתח כמויות גדולות של מידע ולמצוא בהם דפוסים, קשרים בין מילים וביטויים בגדלים שונים</a:t>
            </a:r>
          </a:p>
          <a:p>
            <a:r>
              <a:rPr lang="en-US" dirty="0"/>
              <a:t>GEN AI</a:t>
            </a:r>
            <a:r>
              <a:rPr lang="he-IL" dirty="0"/>
              <a:t> – מערכת שיכולה ליצור פלט בערוצים שונים (טקסט, תמונה, קול ) על בסיס הנחיות כתובות או מידע כקלט. המערכת הכוללת </a:t>
            </a:r>
            <a:r>
              <a:rPr lang="en-US" dirty="0"/>
              <a:t>LLM </a:t>
            </a:r>
            <a:r>
              <a:rPr lang="he-IL" dirty="0"/>
              <a:t>וממשק לפלט וקלט – מתאמנת על מידע ומסוגלת ליצור מידע עם מאפיינים דומים לפי ההנחיות</a:t>
            </a:r>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F1F7316-03C9-44C8-BA0C-EA725607508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1271405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BF1B6-9FF5-7509-1546-38B64C31319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6FFCB2A-25E5-0FF7-8A6E-2A5E1B1991B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4E971D8-BFBC-48CE-33D1-53A05CC301D1}"/>
              </a:ext>
            </a:extLst>
          </p:cNvPr>
          <p:cNvSpPr>
            <a:spLocks noGrp="1"/>
          </p:cNvSpPr>
          <p:nvPr>
            <p:ph type="body" idx="1"/>
          </p:nvPr>
        </p:nvSpPr>
        <p:spPr/>
        <p:txBody>
          <a:bodyPr/>
          <a:lstStyle/>
          <a:p>
            <a:pPr marL="171450" indent="-171450">
              <a:lnSpc>
                <a:spcPct val="100000"/>
              </a:lnSpc>
              <a:spcBef>
                <a:spcPts val="2400"/>
              </a:spcBef>
              <a:buFont typeface="Arial" panose="020B0604020202020204" pitchFamily="34" charset="0"/>
              <a:buChar char="•"/>
            </a:pPr>
            <a:r>
              <a:rPr lang="he-IL" sz="1200" dirty="0"/>
              <a:t>מודל שפה הוא למעשה ייצוג של ייצוג של תרבות ...</a:t>
            </a:r>
          </a:p>
          <a:p>
            <a:pPr marL="171450" indent="-171450">
              <a:lnSpc>
                <a:spcPct val="100000"/>
              </a:lnSpc>
              <a:spcBef>
                <a:spcPts val="2400"/>
              </a:spcBef>
              <a:buFont typeface="Arial" panose="020B0604020202020204" pitchFamily="34" charset="0"/>
              <a:buChar char="•"/>
            </a:pPr>
            <a:r>
              <a:rPr lang="en-US" sz="1200" dirty="0"/>
              <a:t> OPENAI </a:t>
            </a:r>
            <a:r>
              <a:rPr lang="he-IL" sz="1200" dirty="0"/>
              <a:t>"נתנו למודל את כל האינטרנט  דרך הראש"</a:t>
            </a:r>
          </a:p>
          <a:p>
            <a:pPr marL="171450" indent="-171450">
              <a:lnSpc>
                <a:spcPct val="100000"/>
              </a:lnSpc>
              <a:spcBef>
                <a:spcPts val="2400"/>
              </a:spcBef>
              <a:buFont typeface="Arial" panose="020B0604020202020204" pitchFamily="34" charset="0"/>
              <a:buChar char="•"/>
            </a:pPr>
            <a:r>
              <a:rPr lang="he-IL" sz="1200" dirty="0"/>
              <a:t>לכן מייצג את הידע שיש באינטרנט </a:t>
            </a:r>
          </a:p>
          <a:p>
            <a:pPr marL="171450" indent="-171450">
              <a:lnSpc>
                <a:spcPct val="100000"/>
              </a:lnSpc>
              <a:spcBef>
                <a:spcPts val="2400"/>
              </a:spcBef>
              <a:buFont typeface="Arial" panose="020B0604020202020204" pitchFamily="34" charset="0"/>
              <a:buChar char="•"/>
            </a:pPr>
            <a:r>
              <a:rPr lang="he-IL" sz="1200" dirty="0"/>
              <a:t>אם לא מקרקעים אותו על מידע שלנו (קונטקסט)</a:t>
            </a:r>
          </a:p>
          <a:p>
            <a:pPr marL="171450" indent="-171450">
              <a:lnSpc>
                <a:spcPct val="100000"/>
              </a:lnSpc>
              <a:spcBef>
                <a:spcPts val="2400"/>
              </a:spcBef>
              <a:buFont typeface="Arial" panose="020B0604020202020204" pitchFamily="34" charset="0"/>
              <a:buChar char="•"/>
            </a:pPr>
            <a:endParaRPr lang="he-IL" sz="1200" dirty="0"/>
          </a:p>
          <a:p>
            <a:pPr marL="171450" indent="-171450">
              <a:lnSpc>
                <a:spcPct val="100000"/>
              </a:lnSpc>
              <a:spcBef>
                <a:spcPts val="2400"/>
              </a:spcBef>
              <a:buFont typeface="Arial" panose="020B0604020202020204" pitchFamily="34" charset="0"/>
              <a:buChar char="•"/>
            </a:pPr>
            <a:endParaRPr lang="he-IL" sz="1200" dirty="0"/>
          </a:p>
          <a:p>
            <a:pPr>
              <a:buNone/>
            </a:pPr>
            <a:r>
              <a:rPr lang="he-IL" dirty="0"/>
              <a:t>מודל שפה כמו </a:t>
            </a:r>
            <a:r>
              <a:rPr lang="en-US" dirty="0"/>
              <a:t>GPT </a:t>
            </a:r>
            <a:r>
              <a:rPr lang="he-IL" dirty="0"/>
              <a:t>הוא ייצוג חישובי של </a:t>
            </a:r>
            <a:r>
              <a:rPr lang="he-IL" i="1" dirty="0"/>
              <a:t>הסתברויות מותנות לרצפי מילים בטקסט אנושי</a:t>
            </a:r>
            <a:r>
              <a:rPr lang="he-IL" dirty="0"/>
              <a:t>. </a:t>
            </a:r>
            <a:br>
              <a:rPr lang="en-US" dirty="0"/>
            </a:br>
            <a:r>
              <a:rPr lang="he-IL" dirty="0"/>
              <a:t>כלומר, מדובר במערכת מתמטית שלומדת מתוך כמויות עצומות של טקסטים כיצד בני אדם משתמשים בשפה, </a:t>
            </a:r>
            <a:br>
              <a:rPr lang="en-US" dirty="0"/>
            </a:br>
            <a:r>
              <a:rPr lang="he-IL" dirty="0"/>
              <a:t>וממנה מסיקה את ההסתברות שהמילה הבאה במשפט תהיה מילה מסוימת, בהתבסס על ההקשר הקודם.</a:t>
            </a:r>
          </a:p>
          <a:p>
            <a:pPr>
              <a:buNone/>
            </a:pPr>
            <a:r>
              <a:rPr lang="he-IL" b="1" dirty="0"/>
              <a:t>במילים פשוטות:</a:t>
            </a:r>
          </a:p>
          <a:p>
            <a:pPr>
              <a:buNone/>
            </a:pPr>
            <a:r>
              <a:rPr lang="en-US" dirty="0"/>
              <a:t>GPT </a:t>
            </a:r>
            <a:r>
              <a:rPr lang="he-IL" dirty="0"/>
              <a:t>הוא </a:t>
            </a:r>
            <a:r>
              <a:rPr lang="he-IL" b="1" dirty="0"/>
              <a:t>מודל הסתברותי</a:t>
            </a:r>
            <a:r>
              <a:rPr lang="he-IL" dirty="0"/>
              <a:t> שמנסה לנבא את המילה (או התו) הבא בטקסט, שלב אחר שלב, על סמך מה שנאמר קודם לכן.</a:t>
            </a:r>
          </a:p>
          <a:p>
            <a:pPr>
              <a:buNone/>
            </a:pPr>
            <a:r>
              <a:rPr lang="he-IL" b="1" dirty="0"/>
              <a:t>ייצוג של מה בפועל?</a:t>
            </a:r>
          </a:p>
          <a:p>
            <a:pPr>
              <a:buNone/>
            </a:pPr>
            <a:r>
              <a:rPr lang="he-IL" dirty="0"/>
              <a:t>אפשר לומר ש-</a:t>
            </a:r>
            <a:r>
              <a:rPr lang="en-US" dirty="0"/>
              <a:t>GPT </a:t>
            </a:r>
            <a:r>
              <a:rPr lang="he-IL" dirty="0"/>
              <a:t> הוא ייצוג של:</a:t>
            </a:r>
          </a:p>
          <a:p>
            <a:pPr>
              <a:buFont typeface="+mj-lt"/>
              <a:buAutoNum type="arabicPeriod"/>
            </a:pPr>
            <a:r>
              <a:rPr lang="he-IL" b="1" dirty="0"/>
              <a:t>ידע סטטיסטי על השפה</a:t>
            </a:r>
            <a:r>
              <a:rPr lang="he-IL" dirty="0"/>
              <a:t> – איך מילים, תחביר ורעיונות מופיעים ומשתלבים בטקסטים אנושיים.</a:t>
            </a:r>
          </a:p>
          <a:p>
            <a:pPr>
              <a:buFont typeface="+mj-lt"/>
              <a:buAutoNum type="arabicPeriod"/>
            </a:pPr>
            <a:r>
              <a:rPr lang="he-IL" b="1" dirty="0"/>
              <a:t>הקשרים סמנטיים</a:t>
            </a:r>
            <a:r>
              <a:rPr lang="he-IL" dirty="0"/>
              <a:t> – הוא לא </a:t>
            </a:r>
            <a:r>
              <a:rPr lang="he-IL" i="1" dirty="0"/>
              <a:t>מבין</a:t>
            </a:r>
            <a:r>
              <a:rPr lang="he-IL" dirty="0"/>
              <a:t> משמעות כמו בני אדם, אך הוא מזהה דפוסים סמנטיים ומבנים קונספטואליים מתוך ההקשרים.</a:t>
            </a:r>
          </a:p>
          <a:p>
            <a:pPr>
              <a:buFont typeface="+mj-lt"/>
              <a:buAutoNum type="arabicPeriod"/>
            </a:pPr>
            <a:r>
              <a:rPr lang="he-IL" b="1" dirty="0"/>
              <a:t>תמונה חלקית של ידע אנושי</a:t>
            </a:r>
            <a:r>
              <a:rPr lang="he-IL" dirty="0"/>
              <a:t> – מכיוון שהוא נלמד על טקסטים ממשיים, הוא כולל רמזים וסמלים של ידע כללי, מדעי, תרבותי ועוד, כפי שהם מיוצגים בטקסטים שבהם אומן.</a:t>
            </a:r>
          </a:p>
          <a:p>
            <a:pPr>
              <a:buNone/>
            </a:pPr>
            <a:r>
              <a:rPr lang="he-IL" b="1" dirty="0"/>
              <a:t>טכנית:</a:t>
            </a:r>
          </a:p>
          <a:p>
            <a:pPr>
              <a:buNone/>
            </a:pPr>
            <a:r>
              <a:rPr lang="en-US" dirty="0"/>
              <a:t>GPT </a:t>
            </a:r>
            <a:r>
              <a:rPr lang="he-IL" dirty="0"/>
              <a:t>מבוסס על ארכיטקטורת </a:t>
            </a:r>
            <a:r>
              <a:rPr lang="he-IL" b="1" dirty="0" err="1"/>
              <a:t>טרנספורמר</a:t>
            </a:r>
            <a:r>
              <a:rPr lang="he-IL" dirty="0"/>
              <a:t> ולומד ייצוגים </a:t>
            </a:r>
            <a:r>
              <a:rPr lang="he-IL" dirty="0" err="1"/>
              <a:t>ווקטוריים</a:t>
            </a:r>
            <a:r>
              <a:rPr lang="he-IL" dirty="0"/>
              <a:t> (</a:t>
            </a:r>
            <a:r>
              <a:rPr lang="en-US" dirty="0"/>
              <a:t> (embedding) </a:t>
            </a:r>
            <a:r>
              <a:rPr lang="he-IL" dirty="0"/>
              <a:t>של מילים וקטעי טקסטים, שדרכם הוא מבצע חישובים מורכבים (במיליוני פרמטרים) כדי לייצר את ההמשך הסביר ביותר.</a:t>
            </a:r>
          </a:p>
          <a:p>
            <a:pPr>
              <a:buNone/>
            </a:pPr>
            <a:r>
              <a:rPr lang="he-IL" b="1" dirty="0"/>
              <a:t>חשוב להדגיש:</a:t>
            </a:r>
          </a:p>
          <a:p>
            <a:pPr>
              <a:buNone/>
            </a:pPr>
            <a:r>
              <a:rPr lang="he-IL" dirty="0"/>
              <a:t>הוא </a:t>
            </a:r>
            <a:r>
              <a:rPr lang="he-IL" b="1" dirty="0"/>
              <a:t>לא מודל של המציאות</a:t>
            </a:r>
            <a:r>
              <a:rPr lang="he-IL" dirty="0"/>
              <a:t>, אלא של </a:t>
            </a:r>
            <a:r>
              <a:rPr lang="he-IL" i="1" dirty="0"/>
              <a:t>השפה על המציאות</a:t>
            </a:r>
            <a:r>
              <a:rPr lang="he-IL" dirty="0"/>
              <a:t>. כלומר, הוא יודע לחקות ולשחזר תבניות לשוניות שמופיעות בטקסטים – ולא להבין את המציאות כשלעצמה.</a:t>
            </a:r>
          </a:p>
          <a:p>
            <a:r>
              <a:rPr lang="he-IL" dirty="0"/>
              <a:t>אם תרצו, אפשר לדמות אותו לקונכייה של רעיונות – לא המהות שלהם, אלא התבנית שבה הם נאמרו.</a:t>
            </a:r>
          </a:p>
          <a:p>
            <a:pPr marL="171450" indent="-171450">
              <a:lnSpc>
                <a:spcPct val="100000"/>
              </a:lnSpc>
              <a:spcBef>
                <a:spcPts val="2400"/>
              </a:spcBef>
              <a:buFont typeface="Arial" panose="020B0604020202020204" pitchFamily="34" charset="0"/>
              <a:buChar char="•"/>
            </a:pPr>
            <a:endParaRPr lang="he-IL" sz="1200" dirty="0"/>
          </a:p>
          <a:p>
            <a:endParaRPr lang="he-IL" dirty="0"/>
          </a:p>
        </p:txBody>
      </p:sp>
      <p:sp>
        <p:nvSpPr>
          <p:cNvPr id="4" name="מציין מיקום של מספר שקופית 3">
            <a:extLst>
              <a:ext uri="{FF2B5EF4-FFF2-40B4-BE49-F238E27FC236}">
                <a16:creationId xmlns:a16="http://schemas.microsoft.com/office/drawing/2014/main" id="{9990F2D6-6B5B-A100-8A19-8F879A0C46BF}"/>
              </a:ext>
            </a:extLst>
          </p:cNvPr>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545E9A2-2536-4A3A-918B-68521CD9264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4206035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545E9A2-2536-4A3A-918B-68521CD9264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50281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LLM</a:t>
            </a:r>
          </a:p>
          <a:p>
            <a:pPr algn="l" rtl="0"/>
            <a:r>
              <a:rPr lang="en-US" dirty="0"/>
              <a:t>TRANSFORMER</a:t>
            </a:r>
          </a:p>
          <a:p>
            <a:pPr algn="l" rtl="0"/>
            <a:r>
              <a:rPr lang="en-US" dirty="0"/>
              <a:t>Attention</a:t>
            </a:r>
            <a:endParaRPr lang="he-IL" dirty="0"/>
          </a:p>
          <a:p>
            <a:pPr algn="l" rtl="0"/>
            <a:r>
              <a:rPr lang="en-US" dirty="0"/>
              <a:t>Parameters</a:t>
            </a:r>
          </a:p>
          <a:p>
            <a:pPr algn="l" rtl="0"/>
            <a:r>
              <a:rPr lang="en-US" dirty="0"/>
              <a:t>Embedding</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F1F7316-03C9-44C8-BA0C-EA725607508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3009121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בנק - באנגלית</a:t>
            </a:r>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545E9A2-2536-4A3A-918B-68521CD9264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2639042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0" i="0" dirty="0">
                <a:solidFill>
                  <a:srgbClr val="000000"/>
                </a:solidFill>
                <a:effectLst/>
                <a:latin typeface="aktiv-grotesk"/>
              </a:rPr>
              <a:t>Parameter count in an LLM is like the size of your toolbox: more tools (parameters) offer greater potential for complex tasks and nuanced outputs. </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F1F7316-03C9-44C8-BA0C-EA725607508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8</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3784153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https://chatgpt.com/share/6858d682-9aec-800d-b81a-bb4d0cbdc595</a:t>
            </a:r>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C4C4D5AD-B42D-4B96-8CF4-25BC766FAE7B}" type="slidenum">
              <a:rPr lang="he-IL" smtClean="0"/>
              <a:t>9</a:t>
            </a:fld>
            <a:endParaRPr lang="he-IL"/>
          </a:p>
        </p:txBody>
      </p:sp>
    </p:spTree>
    <p:extLst>
      <p:ext uri="{BB962C8B-B14F-4D97-AF65-F5344CB8AC3E}">
        <p14:creationId xmlns:p14="http://schemas.microsoft.com/office/powerpoint/2010/main" val="2806123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08B04EA-396C-3C73-265F-7A6020F89FD2}"/>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4D84A1C3-18CF-D84F-AD34-EEB69A7591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55F91558-DC32-D2CD-8D3F-4F3B59EB3C2F}"/>
              </a:ext>
            </a:extLst>
          </p:cNvPr>
          <p:cNvSpPr>
            <a:spLocks noGrp="1"/>
          </p:cNvSpPr>
          <p:nvPr>
            <p:ph type="dt" sz="half" idx="10"/>
          </p:nvPr>
        </p:nvSpPr>
        <p:spPr/>
        <p:txBody>
          <a:bodyPr/>
          <a:lstStyle/>
          <a:p>
            <a:fld id="{E1B92FD7-DDA3-436E-A5C3-9F8635A8854B}" type="datetime8">
              <a:rPr lang="he-IL" smtClean="0"/>
              <a:t>29 יוני 25</a:t>
            </a:fld>
            <a:endParaRPr lang="he-IL"/>
          </a:p>
        </p:txBody>
      </p:sp>
      <p:sp>
        <p:nvSpPr>
          <p:cNvPr id="5" name="מציין מיקום של כותרת תחתונה 4">
            <a:extLst>
              <a:ext uri="{FF2B5EF4-FFF2-40B4-BE49-F238E27FC236}">
                <a16:creationId xmlns:a16="http://schemas.microsoft.com/office/drawing/2014/main" id="{0871CE5C-BF0E-8B7F-CF26-0773016384BE}"/>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911F5ABA-D8D7-8151-427D-4BF8D4F83CE1}"/>
              </a:ext>
            </a:extLst>
          </p:cNvPr>
          <p:cNvSpPr>
            <a:spLocks noGrp="1"/>
          </p:cNvSpPr>
          <p:nvPr>
            <p:ph type="sldNum" sz="quarter" idx="12"/>
          </p:nvPr>
        </p:nvSpPr>
        <p:spPr/>
        <p:txBody>
          <a:bodyPr/>
          <a:lstStyle/>
          <a:p>
            <a:fld id="{AE63CF5B-B534-4D8E-A4F2-6F99BE4EEAF5}" type="slidenum">
              <a:rPr lang="he-IL" smtClean="0"/>
              <a:t>‹#›</a:t>
            </a:fld>
            <a:endParaRPr lang="he-IL"/>
          </a:p>
        </p:txBody>
      </p:sp>
    </p:spTree>
    <p:extLst>
      <p:ext uri="{BB962C8B-B14F-4D97-AF65-F5344CB8AC3E}">
        <p14:creationId xmlns:p14="http://schemas.microsoft.com/office/powerpoint/2010/main" val="3191110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6E500F0-0A6E-5342-5B5F-09D2200B6FF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3AF06EF6-03D1-2B0C-C11A-125541E55279}"/>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B8BE874-D10E-DDA2-6815-C19C60EC9F3E}"/>
              </a:ext>
            </a:extLst>
          </p:cNvPr>
          <p:cNvSpPr>
            <a:spLocks noGrp="1"/>
          </p:cNvSpPr>
          <p:nvPr>
            <p:ph type="dt" sz="half" idx="10"/>
          </p:nvPr>
        </p:nvSpPr>
        <p:spPr/>
        <p:txBody>
          <a:bodyPr/>
          <a:lstStyle/>
          <a:p>
            <a:fld id="{7055FB9C-51B3-45AD-8949-9A6E6E62BFE6}" type="datetime8">
              <a:rPr lang="he-IL" smtClean="0"/>
              <a:t>29 יוני 25</a:t>
            </a:fld>
            <a:endParaRPr lang="he-IL"/>
          </a:p>
        </p:txBody>
      </p:sp>
      <p:sp>
        <p:nvSpPr>
          <p:cNvPr id="5" name="מציין מיקום של כותרת תחתונה 4">
            <a:extLst>
              <a:ext uri="{FF2B5EF4-FFF2-40B4-BE49-F238E27FC236}">
                <a16:creationId xmlns:a16="http://schemas.microsoft.com/office/drawing/2014/main" id="{82F92CF4-3BEC-0DB5-41E3-A31826547B2B}"/>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2118EAD-0436-49BE-01BC-CC959DB67558}"/>
              </a:ext>
            </a:extLst>
          </p:cNvPr>
          <p:cNvSpPr>
            <a:spLocks noGrp="1"/>
          </p:cNvSpPr>
          <p:nvPr>
            <p:ph type="sldNum" sz="quarter" idx="12"/>
          </p:nvPr>
        </p:nvSpPr>
        <p:spPr/>
        <p:txBody>
          <a:bodyPr/>
          <a:lstStyle/>
          <a:p>
            <a:fld id="{AE63CF5B-B534-4D8E-A4F2-6F99BE4EEAF5}" type="slidenum">
              <a:rPr lang="he-IL" smtClean="0"/>
              <a:t>‹#›</a:t>
            </a:fld>
            <a:endParaRPr lang="he-IL"/>
          </a:p>
        </p:txBody>
      </p:sp>
    </p:spTree>
    <p:extLst>
      <p:ext uri="{BB962C8B-B14F-4D97-AF65-F5344CB8AC3E}">
        <p14:creationId xmlns:p14="http://schemas.microsoft.com/office/powerpoint/2010/main" val="854077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66724D6A-525A-3524-CEE2-F45261AF57F0}"/>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1AE50DA-218E-3155-079C-395AA88AF23E}"/>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AAEDB51-EB24-40F4-CDD0-5BC48EE2D2B3}"/>
              </a:ext>
            </a:extLst>
          </p:cNvPr>
          <p:cNvSpPr>
            <a:spLocks noGrp="1"/>
          </p:cNvSpPr>
          <p:nvPr>
            <p:ph type="dt" sz="half" idx="10"/>
          </p:nvPr>
        </p:nvSpPr>
        <p:spPr/>
        <p:txBody>
          <a:bodyPr/>
          <a:lstStyle/>
          <a:p>
            <a:fld id="{CB5C52A0-6486-4E99-BC14-BED94B500D21}" type="datetime8">
              <a:rPr lang="he-IL" smtClean="0"/>
              <a:t>29 יוני 25</a:t>
            </a:fld>
            <a:endParaRPr lang="he-IL"/>
          </a:p>
        </p:txBody>
      </p:sp>
      <p:sp>
        <p:nvSpPr>
          <p:cNvPr id="5" name="מציין מיקום של כותרת תחתונה 4">
            <a:extLst>
              <a:ext uri="{FF2B5EF4-FFF2-40B4-BE49-F238E27FC236}">
                <a16:creationId xmlns:a16="http://schemas.microsoft.com/office/drawing/2014/main" id="{FEE97A1F-F1BA-0ACA-5324-23542962F9C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0676BAD-E83E-8D7B-9F71-A8C248A9E5A8}"/>
              </a:ext>
            </a:extLst>
          </p:cNvPr>
          <p:cNvSpPr>
            <a:spLocks noGrp="1"/>
          </p:cNvSpPr>
          <p:nvPr>
            <p:ph type="sldNum" sz="quarter" idx="12"/>
          </p:nvPr>
        </p:nvSpPr>
        <p:spPr/>
        <p:txBody>
          <a:bodyPr/>
          <a:lstStyle/>
          <a:p>
            <a:fld id="{AE63CF5B-B534-4D8E-A4F2-6F99BE4EEAF5}" type="slidenum">
              <a:rPr lang="he-IL" smtClean="0"/>
              <a:t>‹#›</a:t>
            </a:fld>
            <a:endParaRPr lang="he-IL"/>
          </a:p>
        </p:txBody>
      </p:sp>
    </p:spTree>
    <p:extLst>
      <p:ext uri="{BB962C8B-B14F-4D97-AF65-F5344CB8AC3E}">
        <p14:creationId xmlns:p14="http://schemas.microsoft.com/office/powerpoint/2010/main" val="1461444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40D3C52-7A63-C13C-A32A-4D61C997C2CC}"/>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59156A95-BCB5-62EC-65C4-DE0F75B1C7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08387974-8220-59E8-6996-A4FD020B418F}"/>
              </a:ext>
            </a:extLst>
          </p:cNvPr>
          <p:cNvSpPr>
            <a:spLocks noGrp="1"/>
          </p:cNvSpPr>
          <p:nvPr>
            <p:ph type="dt" sz="half" idx="10"/>
          </p:nvPr>
        </p:nvSpPr>
        <p:spPr>
          <a:xfrm>
            <a:off x="8610600" y="6356350"/>
            <a:ext cx="2743200" cy="365125"/>
          </a:xfrm>
          <a:prstGeom prst="rect">
            <a:avLst/>
          </a:prstGeom>
        </p:spPr>
        <p:txBody>
          <a:bodyPr/>
          <a:lstStyle/>
          <a:p>
            <a:fld id="{BED505E2-E7B1-45A7-AF22-5DDB91445228}" type="datetime8">
              <a:rPr lang="he-IL" smtClean="0"/>
              <a:t>29 יוני 25</a:t>
            </a:fld>
            <a:endParaRPr lang="he-IL"/>
          </a:p>
        </p:txBody>
      </p:sp>
      <p:sp>
        <p:nvSpPr>
          <p:cNvPr id="5" name="מציין מיקום של כותרת תחתונה 4">
            <a:extLst>
              <a:ext uri="{FF2B5EF4-FFF2-40B4-BE49-F238E27FC236}">
                <a16:creationId xmlns:a16="http://schemas.microsoft.com/office/drawing/2014/main" id="{470B6BB2-2D06-1A90-F2EB-A41B097AA389}"/>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779D0BA5-C8A9-C6F3-88A0-9E1110B74E05}"/>
              </a:ext>
            </a:extLst>
          </p:cNvPr>
          <p:cNvSpPr>
            <a:spLocks noGrp="1"/>
          </p:cNvSpPr>
          <p:nvPr>
            <p:ph type="sldNum" sz="quarter" idx="12"/>
          </p:nvPr>
        </p:nvSpPr>
        <p:spPr/>
        <p:txBody>
          <a:bodyPr/>
          <a:lstStyle/>
          <a:p>
            <a:fld id="{41096A9E-3A03-452F-801E-A472F081A5F4}" type="slidenum">
              <a:rPr lang="he-IL" smtClean="0"/>
              <a:t>‹#›</a:t>
            </a:fld>
            <a:endParaRPr lang="he-IL"/>
          </a:p>
        </p:txBody>
      </p:sp>
    </p:spTree>
    <p:extLst>
      <p:ext uri="{BB962C8B-B14F-4D97-AF65-F5344CB8AC3E}">
        <p14:creationId xmlns:p14="http://schemas.microsoft.com/office/powerpoint/2010/main" val="2280097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8193AE8-25F3-E1B4-1D89-87EA6DF17DA5}"/>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5752BADE-DAD8-D57E-CF14-9640746CC973}"/>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D736573-9277-FA6C-B8D2-E87D2EC49DD5}"/>
              </a:ext>
            </a:extLst>
          </p:cNvPr>
          <p:cNvSpPr>
            <a:spLocks noGrp="1"/>
          </p:cNvSpPr>
          <p:nvPr>
            <p:ph type="dt" sz="half" idx="10"/>
          </p:nvPr>
        </p:nvSpPr>
        <p:spPr>
          <a:xfrm>
            <a:off x="8610600" y="6356350"/>
            <a:ext cx="2743200" cy="365125"/>
          </a:xfrm>
          <a:prstGeom prst="rect">
            <a:avLst/>
          </a:prstGeom>
        </p:spPr>
        <p:txBody>
          <a:bodyPr/>
          <a:lstStyle/>
          <a:p>
            <a:fld id="{153F2A5C-29A1-45F3-9B9E-C4054B427092}" type="datetime8">
              <a:rPr lang="he-IL" smtClean="0"/>
              <a:t>29 יוני 25</a:t>
            </a:fld>
            <a:endParaRPr lang="he-IL"/>
          </a:p>
        </p:txBody>
      </p:sp>
      <p:sp>
        <p:nvSpPr>
          <p:cNvPr id="5" name="מציין מיקום של כותרת תחתונה 4">
            <a:extLst>
              <a:ext uri="{FF2B5EF4-FFF2-40B4-BE49-F238E27FC236}">
                <a16:creationId xmlns:a16="http://schemas.microsoft.com/office/drawing/2014/main" id="{2CFE6279-F0D6-B7BC-E1E6-90B744AD18A5}"/>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E82C6262-156A-BA26-7B1C-EC92E923C4B9}"/>
              </a:ext>
            </a:extLst>
          </p:cNvPr>
          <p:cNvSpPr>
            <a:spLocks noGrp="1"/>
          </p:cNvSpPr>
          <p:nvPr>
            <p:ph type="sldNum" sz="quarter" idx="12"/>
          </p:nvPr>
        </p:nvSpPr>
        <p:spPr/>
        <p:txBody>
          <a:bodyPr/>
          <a:lstStyle/>
          <a:p>
            <a:fld id="{41096A9E-3A03-452F-801E-A472F081A5F4}" type="slidenum">
              <a:rPr lang="he-IL" smtClean="0"/>
              <a:t>‹#›</a:t>
            </a:fld>
            <a:endParaRPr lang="he-IL"/>
          </a:p>
        </p:txBody>
      </p:sp>
    </p:spTree>
    <p:extLst>
      <p:ext uri="{BB962C8B-B14F-4D97-AF65-F5344CB8AC3E}">
        <p14:creationId xmlns:p14="http://schemas.microsoft.com/office/powerpoint/2010/main" val="26240104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B861F4F-2D53-C0C0-A91C-61C936606309}"/>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5D6848ED-7937-359A-F2ED-D6CE71BB51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00E8796C-1BC4-B9D9-D27E-3E6E880B107C}"/>
              </a:ext>
            </a:extLst>
          </p:cNvPr>
          <p:cNvSpPr>
            <a:spLocks noGrp="1"/>
          </p:cNvSpPr>
          <p:nvPr>
            <p:ph type="dt" sz="half" idx="10"/>
          </p:nvPr>
        </p:nvSpPr>
        <p:spPr>
          <a:xfrm>
            <a:off x="8610600" y="6356350"/>
            <a:ext cx="2743200" cy="365125"/>
          </a:xfrm>
          <a:prstGeom prst="rect">
            <a:avLst/>
          </a:prstGeom>
        </p:spPr>
        <p:txBody>
          <a:bodyPr/>
          <a:lstStyle/>
          <a:p>
            <a:fld id="{5AFCC94B-5516-42E8-BEA9-33EFACB26DB1}" type="datetime8">
              <a:rPr lang="he-IL" smtClean="0"/>
              <a:t>29 יוני 25</a:t>
            </a:fld>
            <a:endParaRPr lang="he-IL"/>
          </a:p>
        </p:txBody>
      </p:sp>
      <p:sp>
        <p:nvSpPr>
          <p:cNvPr id="5" name="מציין מיקום של כותרת תחתונה 4">
            <a:extLst>
              <a:ext uri="{FF2B5EF4-FFF2-40B4-BE49-F238E27FC236}">
                <a16:creationId xmlns:a16="http://schemas.microsoft.com/office/drawing/2014/main" id="{7D1F15AE-1C1A-B44F-3948-7E56125F2476}"/>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92CEDE86-8A65-967D-C1CA-261E59E31F09}"/>
              </a:ext>
            </a:extLst>
          </p:cNvPr>
          <p:cNvSpPr>
            <a:spLocks noGrp="1"/>
          </p:cNvSpPr>
          <p:nvPr>
            <p:ph type="sldNum" sz="quarter" idx="12"/>
          </p:nvPr>
        </p:nvSpPr>
        <p:spPr/>
        <p:txBody>
          <a:bodyPr/>
          <a:lstStyle/>
          <a:p>
            <a:fld id="{41096A9E-3A03-452F-801E-A472F081A5F4}" type="slidenum">
              <a:rPr lang="he-IL" smtClean="0"/>
              <a:t>‹#›</a:t>
            </a:fld>
            <a:endParaRPr lang="he-IL"/>
          </a:p>
        </p:txBody>
      </p:sp>
    </p:spTree>
    <p:extLst>
      <p:ext uri="{BB962C8B-B14F-4D97-AF65-F5344CB8AC3E}">
        <p14:creationId xmlns:p14="http://schemas.microsoft.com/office/powerpoint/2010/main" val="17422843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398CD04-154E-588F-0F73-DF85E89DB27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4AECCA10-B78B-2BC8-A0C6-3B9455AB15E3}"/>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F0BA21DD-AD22-CBEB-F723-A661EC496B80}"/>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9FBB0045-D455-8796-76CC-49309C16CF5D}"/>
              </a:ext>
            </a:extLst>
          </p:cNvPr>
          <p:cNvSpPr>
            <a:spLocks noGrp="1"/>
          </p:cNvSpPr>
          <p:nvPr>
            <p:ph type="dt" sz="half" idx="10"/>
          </p:nvPr>
        </p:nvSpPr>
        <p:spPr>
          <a:xfrm>
            <a:off x="8610600" y="6356350"/>
            <a:ext cx="2743200" cy="365125"/>
          </a:xfrm>
          <a:prstGeom prst="rect">
            <a:avLst/>
          </a:prstGeom>
        </p:spPr>
        <p:txBody>
          <a:bodyPr/>
          <a:lstStyle/>
          <a:p>
            <a:fld id="{3318017B-383F-4EF9-81C3-1B5B031DB568}" type="datetime8">
              <a:rPr lang="he-IL" smtClean="0"/>
              <a:t>29 יוני 25</a:t>
            </a:fld>
            <a:endParaRPr lang="he-IL"/>
          </a:p>
        </p:txBody>
      </p:sp>
      <p:sp>
        <p:nvSpPr>
          <p:cNvPr id="6" name="מציין מיקום של כותרת תחתונה 5">
            <a:extLst>
              <a:ext uri="{FF2B5EF4-FFF2-40B4-BE49-F238E27FC236}">
                <a16:creationId xmlns:a16="http://schemas.microsoft.com/office/drawing/2014/main" id="{A97109B8-EE78-A363-DCED-327193EEE631}"/>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6A257A13-8C57-6706-614E-2B791DC772FB}"/>
              </a:ext>
            </a:extLst>
          </p:cNvPr>
          <p:cNvSpPr>
            <a:spLocks noGrp="1"/>
          </p:cNvSpPr>
          <p:nvPr>
            <p:ph type="sldNum" sz="quarter" idx="12"/>
          </p:nvPr>
        </p:nvSpPr>
        <p:spPr/>
        <p:txBody>
          <a:bodyPr/>
          <a:lstStyle/>
          <a:p>
            <a:fld id="{41096A9E-3A03-452F-801E-A472F081A5F4}" type="slidenum">
              <a:rPr lang="he-IL" smtClean="0"/>
              <a:t>‹#›</a:t>
            </a:fld>
            <a:endParaRPr lang="he-IL"/>
          </a:p>
        </p:txBody>
      </p:sp>
    </p:spTree>
    <p:extLst>
      <p:ext uri="{BB962C8B-B14F-4D97-AF65-F5344CB8AC3E}">
        <p14:creationId xmlns:p14="http://schemas.microsoft.com/office/powerpoint/2010/main" val="3669457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A48CDFF-3883-8AE1-4A1E-10C6C3929118}"/>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C041AC5-CB52-A729-39B2-40AECBA7DB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745A491D-922E-6034-C756-8C584D3E60C2}"/>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F96B19E6-866E-26D0-277F-1A1260E376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55026D0D-B388-D7D5-3310-7EF218123B6E}"/>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AFC178B4-3314-AC72-D9CA-7D86CEF172C3}"/>
              </a:ext>
            </a:extLst>
          </p:cNvPr>
          <p:cNvSpPr>
            <a:spLocks noGrp="1"/>
          </p:cNvSpPr>
          <p:nvPr>
            <p:ph type="dt" sz="half" idx="10"/>
          </p:nvPr>
        </p:nvSpPr>
        <p:spPr>
          <a:xfrm>
            <a:off x="8610600" y="6356350"/>
            <a:ext cx="2743200" cy="365125"/>
          </a:xfrm>
          <a:prstGeom prst="rect">
            <a:avLst/>
          </a:prstGeom>
        </p:spPr>
        <p:txBody>
          <a:bodyPr/>
          <a:lstStyle/>
          <a:p>
            <a:fld id="{37B00A8C-B499-4121-A1C0-BD07A1F82F58}" type="datetime8">
              <a:rPr lang="he-IL" smtClean="0"/>
              <a:t>29 יוני 25</a:t>
            </a:fld>
            <a:endParaRPr lang="he-IL"/>
          </a:p>
        </p:txBody>
      </p:sp>
      <p:sp>
        <p:nvSpPr>
          <p:cNvPr id="8" name="מציין מיקום של כותרת תחתונה 7">
            <a:extLst>
              <a:ext uri="{FF2B5EF4-FFF2-40B4-BE49-F238E27FC236}">
                <a16:creationId xmlns:a16="http://schemas.microsoft.com/office/drawing/2014/main" id="{2F73732F-6FA3-4CF2-C454-D9D6BE181247}"/>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9" name="מציין מיקום של מספר שקופית 8">
            <a:extLst>
              <a:ext uri="{FF2B5EF4-FFF2-40B4-BE49-F238E27FC236}">
                <a16:creationId xmlns:a16="http://schemas.microsoft.com/office/drawing/2014/main" id="{A359C0D3-2FC0-7843-5035-07B703273788}"/>
              </a:ext>
            </a:extLst>
          </p:cNvPr>
          <p:cNvSpPr>
            <a:spLocks noGrp="1"/>
          </p:cNvSpPr>
          <p:nvPr>
            <p:ph type="sldNum" sz="quarter" idx="12"/>
          </p:nvPr>
        </p:nvSpPr>
        <p:spPr/>
        <p:txBody>
          <a:bodyPr/>
          <a:lstStyle/>
          <a:p>
            <a:fld id="{41096A9E-3A03-452F-801E-A472F081A5F4}" type="slidenum">
              <a:rPr lang="he-IL" smtClean="0"/>
              <a:t>‹#›</a:t>
            </a:fld>
            <a:endParaRPr lang="he-IL"/>
          </a:p>
        </p:txBody>
      </p:sp>
    </p:spTree>
    <p:extLst>
      <p:ext uri="{BB962C8B-B14F-4D97-AF65-F5344CB8AC3E}">
        <p14:creationId xmlns:p14="http://schemas.microsoft.com/office/powerpoint/2010/main" val="257888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8B49E6C-8D36-3E1B-DD0F-80CD8D8BEBB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74F1BB91-2BF6-82E0-A58E-1A0478F8A8DF}"/>
              </a:ext>
            </a:extLst>
          </p:cNvPr>
          <p:cNvSpPr>
            <a:spLocks noGrp="1"/>
          </p:cNvSpPr>
          <p:nvPr>
            <p:ph type="dt" sz="half" idx="10"/>
          </p:nvPr>
        </p:nvSpPr>
        <p:spPr>
          <a:xfrm>
            <a:off x="8610600" y="6356350"/>
            <a:ext cx="2743200" cy="365125"/>
          </a:xfrm>
          <a:prstGeom prst="rect">
            <a:avLst/>
          </a:prstGeom>
        </p:spPr>
        <p:txBody>
          <a:bodyPr/>
          <a:lstStyle/>
          <a:p>
            <a:fld id="{8B22948B-CF94-4456-99DF-77CDA736A097}" type="datetime8">
              <a:rPr lang="he-IL" smtClean="0"/>
              <a:t>29 יוני 25</a:t>
            </a:fld>
            <a:endParaRPr lang="he-IL"/>
          </a:p>
        </p:txBody>
      </p:sp>
      <p:sp>
        <p:nvSpPr>
          <p:cNvPr id="4" name="מציין מיקום של כותרת תחתונה 3">
            <a:extLst>
              <a:ext uri="{FF2B5EF4-FFF2-40B4-BE49-F238E27FC236}">
                <a16:creationId xmlns:a16="http://schemas.microsoft.com/office/drawing/2014/main" id="{209DDD52-AE7A-4C0E-B4C6-B16B15A787EA}"/>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5" name="מציין מיקום של מספר שקופית 4">
            <a:extLst>
              <a:ext uri="{FF2B5EF4-FFF2-40B4-BE49-F238E27FC236}">
                <a16:creationId xmlns:a16="http://schemas.microsoft.com/office/drawing/2014/main" id="{5E0AF3EB-BBEF-9197-00A7-912FD65F8555}"/>
              </a:ext>
            </a:extLst>
          </p:cNvPr>
          <p:cNvSpPr>
            <a:spLocks noGrp="1"/>
          </p:cNvSpPr>
          <p:nvPr>
            <p:ph type="sldNum" sz="quarter" idx="12"/>
          </p:nvPr>
        </p:nvSpPr>
        <p:spPr/>
        <p:txBody>
          <a:bodyPr/>
          <a:lstStyle/>
          <a:p>
            <a:fld id="{41096A9E-3A03-452F-801E-A472F081A5F4}" type="slidenum">
              <a:rPr lang="he-IL" smtClean="0"/>
              <a:t>‹#›</a:t>
            </a:fld>
            <a:endParaRPr lang="he-IL"/>
          </a:p>
        </p:txBody>
      </p:sp>
    </p:spTree>
    <p:extLst>
      <p:ext uri="{BB962C8B-B14F-4D97-AF65-F5344CB8AC3E}">
        <p14:creationId xmlns:p14="http://schemas.microsoft.com/office/powerpoint/2010/main" val="670431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E43440C4-7F3E-A33A-2907-1F9E354025D9}"/>
              </a:ext>
            </a:extLst>
          </p:cNvPr>
          <p:cNvSpPr>
            <a:spLocks noGrp="1"/>
          </p:cNvSpPr>
          <p:nvPr>
            <p:ph type="dt" sz="half" idx="10"/>
          </p:nvPr>
        </p:nvSpPr>
        <p:spPr>
          <a:xfrm>
            <a:off x="8610600" y="6356350"/>
            <a:ext cx="2743200" cy="365125"/>
          </a:xfrm>
          <a:prstGeom prst="rect">
            <a:avLst/>
          </a:prstGeom>
        </p:spPr>
        <p:txBody>
          <a:bodyPr/>
          <a:lstStyle/>
          <a:p>
            <a:fld id="{343B663F-3EC7-4921-BF09-A08A4D25C338}" type="datetime8">
              <a:rPr lang="he-IL" smtClean="0"/>
              <a:t>29 יוני 25</a:t>
            </a:fld>
            <a:endParaRPr lang="he-IL"/>
          </a:p>
        </p:txBody>
      </p:sp>
      <p:sp>
        <p:nvSpPr>
          <p:cNvPr id="3" name="מציין מיקום של כותרת תחתונה 2">
            <a:extLst>
              <a:ext uri="{FF2B5EF4-FFF2-40B4-BE49-F238E27FC236}">
                <a16:creationId xmlns:a16="http://schemas.microsoft.com/office/drawing/2014/main" id="{EF93A884-ADB5-4450-294E-D06F29E22941}"/>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4" name="מציין מיקום של מספר שקופית 3">
            <a:extLst>
              <a:ext uri="{FF2B5EF4-FFF2-40B4-BE49-F238E27FC236}">
                <a16:creationId xmlns:a16="http://schemas.microsoft.com/office/drawing/2014/main" id="{07ED290A-8431-3B1C-C227-6F29A430439B}"/>
              </a:ext>
            </a:extLst>
          </p:cNvPr>
          <p:cNvSpPr>
            <a:spLocks noGrp="1"/>
          </p:cNvSpPr>
          <p:nvPr>
            <p:ph type="sldNum" sz="quarter" idx="12"/>
          </p:nvPr>
        </p:nvSpPr>
        <p:spPr/>
        <p:txBody>
          <a:bodyPr/>
          <a:lstStyle/>
          <a:p>
            <a:fld id="{41096A9E-3A03-452F-801E-A472F081A5F4}" type="slidenum">
              <a:rPr lang="he-IL" smtClean="0"/>
              <a:t>‹#›</a:t>
            </a:fld>
            <a:endParaRPr lang="he-IL"/>
          </a:p>
        </p:txBody>
      </p:sp>
    </p:spTree>
    <p:extLst>
      <p:ext uri="{BB962C8B-B14F-4D97-AF65-F5344CB8AC3E}">
        <p14:creationId xmlns:p14="http://schemas.microsoft.com/office/powerpoint/2010/main" val="19279551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10FCAB3-D0AB-EC59-A2FA-AC9A3B2C7FDC}"/>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A68CB511-07AF-AFF7-4C95-45122F5846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4BBBBEE6-F730-9639-9C0D-4207EC3A93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31368231-3F62-5D46-AD00-4D520F58E06A}"/>
              </a:ext>
            </a:extLst>
          </p:cNvPr>
          <p:cNvSpPr>
            <a:spLocks noGrp="1"/>
          </p:cNvSpPr>
          <p:nvPr>
            <p:ph type="dt" sz="half" idx="10"/>
          </p:nvPr>
        </p:nvSpPr>
        <p:spPr>
          <a:xfrm>
            <a:off x="8610600" y="6356350"/>
            <a:ext cx="2743200" cy="365125"/>
          </a:xfrm>
          <a:prstGeom prst="rect">
            <a:avLst/>
          </a:prstGeom>
        </p:spPr>
        <p:txBody>
          <a:bodyPr/>
          <a:lstStyle/>
          <a:p>
            <a:fld id="{780262E3-A8F6-416A-9401-467F19977039}" type="datetime8">
              <a:rPr lang="he-IL" smtClean="0"/>
              <a:t>29 יוני 25</a:t>
            </a:fld>
            <a:endParaRPr lang="he-IL"/>
          </a:p>
        </p:txBody>
      </p:sp>
      <p:sp>
        <p:nvSpPr>
          <p:cNvPr id="6" name="מציין מיקום של כותרת תחתונה 5">
            <a:extLst>
              <a:ext uri="{FF2B5EF4-FFF2-40B4-BE49-F238E27FC236}">
                <a16:creationId xmlns:a16="http://schemas.microsoft.com/office/drawing/2014/main" id="{AABEAADB-669E-16AC-90E3-990C51853728}"/>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55136C50-2B48-8659-4723-0B45AA88E722}"/>
              </a:ext>
            </a:extLst>
          </p:cNvPr>
          <p:cNvSpPr>
            <a:spLocks noGrp="1"/>
          </p:cNvSpPr>
          <p:nvPr>
            <p:ph type="sldNum" sz="quarter" idx="12"/>
          </p:nvPr>
        </p:nvSpPr>
        <p:spPr/>
        <p:txBody>
          <a:bodyPr/>
          <a:lstStyle/>
          <a:p>
            <a:fld id="{41096A9E-3A03-452F-801E-A472F081A5F4}" type="slidenum">
              <a:rPr lang="he-IL" smtClean="0"/>
              <a:t>‹#›</a:t>
            </a:fld>
            <a:endParaRPr lang="he-IL"/>
          </a:p>
        </p:txBody>
      </p:sp>
    </p:spTree>
    <p:extLst>
      <p:ext uri="{BB962C8B-B14F-4D97-AF65-F5344CB8AC3E}">
        <p14:creationId xmlns:p14="http://schemas.microsoft.com/office/powerpoint/2010/main" val="3415528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7B9F8CE-DCB4-588E-55AE-8027E198C89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46E489F0-5A5C-34FC-8411-E3D5DDBC3964}"/>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3E66B58-222E-D128-E5D7-CA4A24D15238}"/>
              </a:ext>
            </a:extLst>
          </p:cNvPr>
          <p:cNvSpPr>
            <a:spLocks noGrp="1"/>
          </p:cNvSpPr>
          <p:nvPr>
            <p:ph type="dt" sz="half" idx="10"/>
          </p:nvPr>
        </p:nvSpPr>
        <p:spPr/>
        <p:txBody>
          <a:bodyPr/>
          <a:lstStyle/>
          <a:p>
            <a:fld id="{F25675FF-5AE9-4B3E-9F1F-4DA704CBC821}" type="datetime8">
              <a:rPr lang="he-IL" smtClean="0"/>
              <a:t>29 יוני 25</a:t>
            </a:fld>
            <a:endParaRPr lang="he-IL"/>
          </a:p>
        </p:txBody>
      </p:sp>
      <p:sp>
        <p:nvSpPr>
          <p:cNvPr id="5" name="מציין מיקום של כותרת תחתונה 4">
            <a:extLst>
              <a:ext uri="{FF2B5EF4-FFF2-40B4-BE49-F238E27FC236}">
                <a16:creationId xmlns:a16="http://schemas.microsoft.com/office/drawing/2014/main" id="{32113A19-D818-D74C-5361-8C9B147D3D2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9E3C911-1845-9783-2576-F7C9AC23818C}"/>
              </a:ext>
            </a:extLst>
          </p:cNvPr>
          <p:cNvSpPr>
            <a:spLocks noGrp="1"/>
          </p:cNvSpPr>
          <p:nvPr>
            <p:ph type="sldNum" sz="quarter" idx="12"/>
          </p:nvPr>
        </p:nvSpPr>
        <p:spPr/>
        <p:txBody>
          <a:bodyPr/>
          <a:lstStyle/>
          <a:p>
            <a:fld id="{AE63CF5B-B534-4D8E-A4F2-6F99BE4EEAF5}" type="slidenum">
              <a:rPr lang="he-IL" smtClean="0"/>
              <a:t>‹#›</a:t>
            </a:fld>
            <a:endParaRPr lang="he-IL"/>
          </a:p>
        </p:txBody>
      </p:sp>
    </p:spTree>
    <p:extLst>
      <p:ext uri="{BB962C8B-B14F-4D97-AF65-F5344CB8AC3E}">
        <p14:creationId xmlns:p14="http://schemas.microsoft.com/office/powerpoint/2010/main" val="33916462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6B033D-A9C7-17A0-7086-483D5D96DEEF}"/>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5FA58359-107A-751B-4E75-002B9464A1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4FA76031-1887-2817-370E-CA46E71EAE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8F6BF754-8221-E93D-B425-0DF27CEF950E}"/>
              </a:ext>
            </a:extLst>
          </p:cNvPr>
          <p:cNvSpPr>
            <a:spLocks noGrp="1"/>
          </p:cNvSpPr>
          <p:nvPr>
            <p:ph type="dt" sz="half" idx="10"/>
          </p:nvPr>
        </p:nvSpPr>
        <p:spPr>
          <a:xfrm>
            <a:off x="8610600" y="6356350"/>
            <a:ext cx="2743200" cy="365125"/>
          </a:xfrm>
          <a:prstGeom prst="rect">
            <a:avLst/>
          </a:prstGeom>
        </p:spPr>
        <p:txBody>
          <a:bodyPr/>
          <a:lstStyle/>
          <a:p>
            <a:fld id="{51492096-6AE6-4DEF-AB95-D9D0F8CC3276}" type="datetime8">
              <a:rPr lang="he-IL" smtClean="0"/>
              <a:t>29 יוני 25</a:t>
            </a:fld>
            <a:endParaRPr lang="he-IL"/>
          </a:p>
        </p:txBody>
      </p:sp>
      <p:sp>
        <p:nvSpPr>
          <p:cNvPr id="6" name="מציין מיקום של כותרת תחתונה 5">
            <a:extLst>
              <a:ext uri="{FF2B5EF4-FFF2-40B4-BE49-F238E27FC236}">
                <a16:creationId xmlns:a16="http://schemas.microsoft.com/office/drawing/2014/main" id="{66457D2F-3199-B536-92A7-3397930337C7}"/>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BF6323D3-FA39-7929-28C7-952595F3928E}"/>
              </a:ext>
            </a:extLst>
          </p:cNvPr>
          <p:cNvSpPr>
            <a:spLocks noGrp="1"/>
          </p:cNvSpPr>
          <p:nvPr>
            <p:ph type="sldNum" sz="quarter" idx="12"/>
          </p:nvPr>
        </p:nvSpPr>
        <p:spPr/>
        <p:txBody>
          <a:bodyPr/>
          <a:lstStyle/>
          <a:p>
            <a:fld id="{41096A9E-3A03-452F-801E-A472F081A5F4}" type="slidenum">
              <a:rPr lang="he-IL" smtClean="0"/>
              <a:t>‹#›</a:t>
            </a:fld>
            <a:endParaRPr lang="he-IL"/>
          </a:p>
        </p:txBody>
      </p:sp>
    </p:spTree>
    <p:extLst>
      <p:ext uri="{BB962C8B-B14F-4D97-AF65-F5344CB8AC3E}">
        <p14:creationId xmlns:p14="http://schemas.microsoft.com/office/powerpoint/2010/main" val="20209570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F66ACD-7CD1-7F0B-7308-30FBA23C1CC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82A2B9D1-B620-00AF-0939-F099578BD1EF}"/>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7D1F2EB-DBA6-B347-1C10-F0DA687FA07E}"/>
              </a:ext>
            </a:extLst>
          </p:cNvPr>
          <p:cNvSpPr>
            <a:spLocks noGrp="1"/>
          </p:cNvSpPr>
          <p:nvPr>
            <p:ph type="dt" sz="half" idx="10"/>
          </p:nvPr>
        </p:nvSpPr>
        <p:spPr>
          <a:xfrm>
            <a:off x="8610600" y="6356350"/>
            <a:ext cx="2743200" cy="365125"/>
          </a:xfrm>
          <a:prstGeom prst="rect">
            <a:avLst/>
          </a:prstGeom>
        </p:spPr>
        <p:txBody>
          <a:bodyPr/>
          <a:lstStyle/>
          <a:p>
            <a:fld id="{EF4F4431-8290-4FC7-83E1-C6F629EF133A}" type="datetime8">
              <a:rPr lang="he-IL" smtClean="0"/>
              <a:t>29 יוני 25</a:t>
            </a:fld>
            <a:endParaRPr lang="he-IL"/>
          </a:p>
        </p:txBody>
      </p:sp>
      <p:sp>
        <p:nvSpPr>
          <p:cNvPr id="5" name="מציין מיקום של כותרת תחתונה 4">
            <a:extLst>
              <a:ext uri="{FF2B5EF4-FFF2-40B4-BE49-F238E27FC236}">
                <a16:creationId xmlns:a16="http://schemas.microsoft.com/office/drawing/2014/main" id="{2031C952-1629-A011-D793-D40446282798}"/>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87EA2187-7850-ACD0-259D-8B45A41BB590}"/>
              </a:ext>
            </a:extLst>
          </p:cNvPr>
          <p:cNvSpPr>
            <a:spLocks noGrp="1"/>
          </p:cNvSpPr>
          <p:nvPr>
            <p:ph type="sldNum" sz="quarter" idx="12"/>
          </p:nvPr>
        </p:nvSpPr>
        <p:spPr/>
        <p:txBody>
          <a:bodyPr/>
          <a:lstStyle/>
          <a:p>
            <a:fld id="{41096A9E-3A03-452F-801E-A472F081A5F4}" type="slidenum">
              <a:rPr lang="he-IL" smtClean="0"/>
              <a:t>‹#›</a:t>
            </a:fld>
            <a:endParaRPr lang="he-IL"/>
          </a:p>
        </p:txBody>
      </p:sp>
    </p:spTree>
    <p:extLst>
      <p:ext uri="{BB962C8B-B14F-4D97-AF65-F5344CB8AC3E}">
        <p14:creationId xmlns:p14="http://schemas.microsoft.com/office/powerpoint/2010/main" val="39373339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009EE51D-01EC-6350-6B07-2E71FA7E872E}"/>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04F7F13D-95E1-E2E1-3D01-4A90D3EB4AF1}"/>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D276E22-D363-2863-A56E-277CFF8C5B5F}"/>
              </a:ext>
            </a:extLst>
          </p:cNvPr>
          <p:cNvSpPr>
            <a:spLocks noGrp="1"/>
          </p:cNvSpPr>
          <p:nvPr>
            <p:ph type="dt" sz="half" idx="10"/>
          </p:nvPr>
        </p:nvSpPr>
        <p:spPr>
          <a:xfrm>
            <a:off x="8610600" y="6356350"/>
            <a:ext cx="2743200" cy="365125"/>
          </a:xfrm>
          <a:prstGeom prst="rect">
            <a:avLst/>
          </a:prstGeom>
        </p:spPr>
        <p:txBody>
          <a:bodyPr/>
          <a:lstStyle/>
          <a:p>
            <a:fld id="{580BB186-1B85-4BB0-9988-311E4CE48FC9}" type="datetime8">
              <a:rPr lang="he-IL" smtClean="0"/>
              <a:t>29 יוני 25</a:t>
            </a:fld>
            <a:endParaRPr lang="he-IL"/>
          </a:p>
        </p:txBody>
      </p:sp>
      <p:sp>
        <p:nvSpPr>
          <p:cNvPr id="5" name="מציין מיקום של כותרת תחתונה 4">
            <a:extLst>
              <a:ext uri="{FF2B5EF4-FFF2-40B4-BE49-F238E27FC236}">
                <a16:creationId xmlns:a16="http://schemas.microsoft.com/office/drawing/2014/main" id="{5E2E4079-CC24-A01C-5D2C-66583BD54802}"/>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5A1623DA-7FDC-FE33-D898-79E18BFD8305}"/>
              </a:ext>
            </a:extLst>
          </p:cNvPr>
          <p:cNvSpPr>
            <a:spLocks noGrp="1"/>
          </p:cNvSpPr>
          <p:nvPr>
            <p:ph type="sldNum" sz="quarter" idx="12"/>
          </p:nvPr>
        </p:nvSpPr>
        <p:spPr/>
        <p:txBody>
          <a:bodyPr/>
          <a:lstStyle/>
          <a:p>
            <a:fld id="{41096A9E-3A03-452F-801E-A472F081A5F4}" type="slidenum">
              <a:rPr lang="he-IL" smtClean="0"/>
              <a:t>‹#›</a:t>
            </a:fld>
            <a:endParaRPr lang="he-IL"/>
          </a:p>
        </p:txBody>
      </p:sp>
    </p:spTree>
    <p:extLst>
      <p:ext uri="{BB962C8B-B14F-4D97-AF65-F5344CB8AC3E}">
        <p14:creationId xmlns:p14="http://schemas.microsoft.com/office/powerpoint/2010/main" val="2845972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40D3C52-7A63-C13C-A32A-4D61C997C2CC}"/>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59156A95-BCB5-62EC-65C4-DE0F75B1C7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08387974-8220-59E8-6996-A4FD020B418F}"/>
              </a:ext>
            </a:extLst>
          </p:cNvPr>
          <p:cNvSpPr>
            <a:spLocks noGrp="1"/>
          </p:cNvSpPr>
          <p:nvPr>
            <p:ph type="dt" sz="half" idx="10"/>
          </p:nvPr>
        </p:nvSpPr>
        <p:spPr>
          <a:xfrm>
            <a:off x="8610600" y="6356350"/>
            <a:ext cx="2743200" cy="365125"/>
          </a:xfrm>
          <a:prstGeom prst="rect">
            <a:avLst/>
          </a:prstGeom>
        </p:spPr>
        <p:txBody>
          <a:bodyPr/>
          <a:lstStyle/>
          <a:p>
            <a:fld id="{019A667F-3ABC-49DA-9DCB-B66F817B6328}" type="datetime8">
              <a:rPr lang="he-IL" smtClean="0"/>
              <a:t>29 יוני 25</a:t>
            </a:fld>
            <a:endParaRPr lang="he-IL"/>
          </a:p>
        </p:txBody>
      </p:sp>
      <p:sp>
        <p:nvSpPr>
          <p:cNvPr id="5" name="מציין מיקום של כותרת תחתונה 4">
            <a:extLst>
              <a:ext uri="{FF2B5EF4-FFF2-40B4-BE49-F238E27FC236}">
                <a16:creationId xmlns:a16="http://schemas.microsoft.com/office/drawing/2014/main" id="{470B6BB2-2D06-1A90-F2EB-A41B097AA389}"/>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779D0BA5-C8A9-C6F3-88A0-9E1110B74E05}"/>
              </a:ext>
            </a:extLst>
          </p:cNvPr>
          <p:cNvSpPr>
            <a:spLocks noGrp="1"/>
          </p:cNvSpPr>
          <p:nvPr>
            <p:ph type="sldNum" sz="quarter" idx="12"/>
          </p:nvPr>
        </p:nvSpPr>
        <p:spPr/>
        <p:txBody>
          <a:bodyPr/>
          <a:lstStyle/>
          <a:p>
            <a:fld id="{41096A9E-3A03-452F-801E-A472F081A5F4}" type="slidenum">
              <a:rPr lang="he-IL" smtClean="0"/>
              <a:t>‹#›</a:t>
            </a:fld>
            <a:endParaRPr lang="he-IL"/>
          </a:p>
        </p:txBody>
      </p:sp>
    </p:spTree>
    <p:extLst>
      <p:ext uri="{BB962C8B-B14F-4D97-AF65-F5344CB8AC3E}">
        <p14:creationId xmlns:p14="http://schemas.microsoft.com/office/powerpoint/2010/main" val="486262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8193AE8-25F3-E1B4-1D89-87EA6DF17DA5}"/>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5752BADE-DAD8-D57E-CF14-9640746CC973}"/>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D736573-9277-FA6C-B8D2-E87D2EC49DD5}"/>
              </a:ext>
            </a:extLst>
          </p:cNvPr>
          <p:cNvSpPr>
            <a:spLocks noGrp="1"/>
          </p:cNvSpPr>
          <p:nvPr>
            <p:ph type="dt" sz="half" idx="10"/>
          </p:nvPr>
        </p:nvSpPr>
        <p:spPr>
          <a:xfrm>
            <a:off x="8610600" y="6356350"/>
            <a:ext cx="2743200" cy="365125"/>
          </a:xfrm>
          <a:prstGeom prst="rect">
            <a:avLst/>
          </a:prstGeom>
        </p:spPr>
        <p:txBody>
          <a:bodyPr/>
          <a:lstStyle/>
          <a:p>
            <a:fld id="{FFCF5C5E-6D40-4455-A265-AF304CEFFBC4}" type="datetime8">
              <a:rPr lang="he-IL" smtClean="0"/>
              <a:t>29 יוני 25</a:t>
            </a:fld>
            <a:endParaRPr lang="he-IL"/>
          </a:p>
        </p:txBody>
      </p:sp>
      <p:sp>
        <p:nvSpPr>
          <p:cNvPr id="5" name="מציין מיקום של כותרת תחתונה 4">
            <a:extLst>
              <a:ext uri="{FF2B5EF4-FFF2-40B4-BE49-F238E27FC236}">
                <a16:creationId xmlns:a16="http://schemas.microsoft.com/office/drawing/2014/main" id="{2CFE6279-F0D6-B7BC-E1E6-90B744AD18A5}"/>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E82C6262-156A-BA26-7B1C-EC92E923C4B9}"/>
              </a:ext>
            </a:extLst>
          </p:cNvPr>
          <p:cNvSpPr>
            <a:spLocks noGrp="1"/>
          </p:cNvSpPr>
          <p:nvPr>
            <p:ph type="sldNum" sz="quarter" idx="12"/>
          </p:nvPr>
        </p:nvSpPr>
        <p:spPr/>
        <p:txBody>
          <a:bodyPr/>
          <a:lstStyle/>
          <a:p>
            <a:fld id="{41096A9E-3A03-452F-801E-A472F081A5F4}" type="slidenum">
              <a:rPr lang="he-IL" smtClean="0"/>
              <a:t>‹#›</a:t>
            </a:fld>
            <a:endParaRPr lang="he-IL"/>
          </a:p>
        </p:txBody>
      </p:sp>
    </p:spTree>
    <p:extLst>
      <p:ext uri="{BB962C8B-B14F-4D97-AF65-F5344CB8AC3E}">
        <p14:creationId xmlns:p14="http://schemas.microsoft.com/office/powerpoint/2010/main" val="23428434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B861F4F-2D53-C0C0-A91C-61C936606309}"/>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5D6848ED-7937-359A-F2ED-D6CE71BB51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00E8796C-1BC4-B9D9-D27E-3E6E880B107C}"/>
              </a:ext>
            </a:extLst>
          </p:cNvPr>
          <p:cNvSpPr>
            <a:spLocks noGrp="1"/>
          </p:cNvSpPr>
          <p:nvPr>
            <p:ph type="dt" sz="half" idx="10"/>
          </p:nvPr>
        </p:nvSpPr>
        <p:spPr>
          <a:xfrm>
            <a:off x="8610600" y="6356350"/>
            <a:ext cx="2743200" cy="365125"/>
          </a:xfrm>
          <a:prstGeom prst="rect">
            <a:avLst/>
          </a:prstGeom>
        </p:spPr>
        <p:txBody>
          <a:bodyPr/>
          <a:lstStyle/>
          <a:p>
            <a:fld id="{E3E053B8-9677-4B1B-B096-73FD18900E5F}" type="datetime8">
              <a:rPr lang="he-IL" smtClean="0"/>
              <a:t>29 יוני 25</a:t>
            </a:fld>
            <a:endParaRPr lang="he-IL"/>
          </a:p>
        </p:txBody>
      </p:sp>
      <p:sp>
        <p:nvSpPr>
          <p:cNvPr id="5" name="מציין מיקום של כותרת תחתונה 4">
            <a:extLst>
              <a:ext uri="{FF2B5EF4-FFF2-40B4-BE49-F238E27FC236}">
                <a16:creationId xmlns:a16="http://schemas.microsoft.com/office/drawing/2014/main" id="{7D1F15AE-1C1A-B44F-3948-7E56125F2476}"/>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92CEDE86-8A65-967D-C1CA-261E59E31F09}"/>
              </a:ext>
            </a:extLst>
          </p:cNvPr>
          <p:cNvSpPr>
            <a:spLocks noGrp="1"/>
          </p:cNvSpPr>
          <p:nvPr>
            <p:ph type="sldNum" sz="quarter" idx="12"/>
          </p:nvPr>
        </p:nvSpPr>
        <p:spPr/>
        <p:txBody>
          <a:bodyPr/>
          <a:lstStyle/>
          <a:p>
            <a:fld id="{41096A9E-3A03-452F-801E-A472F081A5F4}" type="slidenum">
              <a:rPr lang="he-IL" smtClean="0"/>
              <a:t>‹#›</a:t>
            </a:fld>
            <a:endParaRPr lang="he-IL"/>
          </a:p>
        </p:txBody>
      </p:sp>
    </p:spTree>
    <p:extLst>
      <p:ext uri="{BB962C8B-B14F-4D97-AF65-F5344CB8AC3E}">
        <p14:creationId xmlns:p14="http://schemas.microsoft.com/office/powerpoint/2010/main" val="9271371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398CD04-154E-588F-0F73-DF85E89DB27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4AECCA10-B78B-2BC8-A0C6-3B9455AB15E3}"/>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F0BA21DD-AD22-CBEB-F723-A661EC496B80}"/>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9FBB0045-D455-8796-76CC-49309C16CF5D}"/>
              </a:ext>
            </a:extLst>
          </p:cNvPr>
          <p:cNvSpPr>
            <a:spLocks noGrp="1"/>
          </p:cNvSpPr>
          <p:nvPr>
            <p:ph type="dt" sz="half" idx="10"/>
          </p:nvPr>
        </p:nvSpPr>
        <p:spPr>
          <a:xfrm>
            <a:off x="8610600" y="6356350"/>
            <a:ext cx="2743200" cy="365125"/>
          </a:xfrm>
          <a:prstGeom prst="rect">
            <a:avLst/>
          </a:prstGeom>
        </p:spPr>
        <p:txBody>
          <a:bodyPr/>
          <a:lstStyle/>
          <a:p>
            <a:fld id="{199CD1B5-4B8C-41FB-9BDD-DE039E0205F4}" type="datetime8">
              <a:rPr lang="he-IL" smtClean="0"/>
              <a:t>29 יוני 25</a:t>
            </a:fld>
            <a:endParaRPr lang="he-IL"/>
          </a:p>
        </p:txBody>
      </p:sp>
      <p:sp>
        <p:nvSpPr>
          <p:cNvPr id="6" name="מציין מיקום של כותרת תחתונה 5">
            <a:extLst>
              <a:ext uri="{FF2B5EF4-FFF2-40B4-BE49-F238E27FC236}">
                <a16:creationId xmlns:a16="http://schemas.microsoft.com/office/drawing/2014/main" id="{A97109B8-EE78-A363-DCED-327193EEE631}"/>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6A257A13-8C57-6706-614E-2B791DC772FB}"/>
              </a:ext>
            </a:extLst>
          </p:cNvPr>
          <p:cNvSpPr>
            <a:spLocks noGrp="1"/>
          </p:cNvSpPr>
          <p:nvPr>
            <p:ph type="sldNum" sz="quarter" idx="12"/>
          </p:nvPr>
        </p:nvSpPr>
        <p:spPr/>
        <p:txBody>
          <a:bodyPr/>
          <a:lstStyle/>
          <a:p>
            <a:fld id="{41096A9E-3A03-452F-801E-A472F081A5F4}" type="slidenum">
              <a:rPr lang="he-IL" smtClean="0"/>
              <a:t>‹#›</a:t>
            </a:fld>
            <a:endParaRPr lang="he-IL"/>
          </a:p>
        </p:txBody>
      </p:sp>
    </p:spTree>
    <p:extLst>
      <p:ext uri="{BB962C8B-B14F-4D97-AF65-F5344CB8AC3E}">
        <p14:creationId xmlns:p14="http://schemas.microsoft.com/office/powerpoint/2010/main" val="41343677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A48CDFF-3883-8AE1-4A1E-10C6C3929118}"/>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C041AC5-CB52-A729-39B2-40AECBA7DB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745A491D-922E-6034-C756-8C584D3E60C2}"/>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F96B19E6-866E-26D0-277F-1A1260E376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55026D0D-B388-D7D5-3310-7EF218123B6E}"/>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AFC178B4-3314-AC72-D9CA-7D86CEF172C3}"/>
              </a:ext>
            </a:extLst>
          </p:cNvPr>
          <p:cNvSpPr>
            <a:spLocks noGrp="1"/>
          </p:cNvSpPr>
          <p:nvPr>
            <p:ph type="dt" sz="half" idx="10"/>
          </p:nvPr>
        </p:nvSpPr>
        <p:spPr>
          <a:xfrm>
            <a:off x="8610600" y="6356350"/>
            <a:ext cx="2743200" cy="365125"/>
          </a:xfrm>
          <a:prstGeom prst="rect">
            <a:avLst/>
          </a:prstGeom>
        </p:spPr>
        <p:txBody>
          <a:bodyPr/>
          <a:lstStyle/>
          <a:p>
            <a:fld id="{F0F6664A-594F-4F6A-9E00-F96DA66D19E0}" type="datetime8">
              <a:rPr lang="he-IL" smtClean="0"/>
              <a:t>29 יוני 25</a:t>
            </a:fld>
            <a:endParaRPr lang="he-IL"/>
          </a:p>
        </p:txBody>
      </p:sp>
      <p:sp>
        <p:nvSpPr>
          <p:cNvPr id="8" name="מציין מיקום של כותרת תחתונה 7">
            <a:extLst>
              <a:ext uri="{FF2B5EF4-FFF2-40B4-BE49-F238E27FC236}">
                <a16:creationId xmlns:a16="http://schemas.microsoft.com/office/drawing/2014/main" id="{2F73732F-6FA3-4CF2-C454-D9D6BE181247}"/>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9" name="מציין מיקום של מספר שקופית 8">
            <a:extLst>
              <a:ext uri="{FF2B5EF4-FFF2-40B4-BE49-F238E27FC236}">
                <a16:creationId xmlns:a16="http://schemas.microsoft.com/office/drawing/2014/main" id="{A359C0D3-2FC0-7843-5035-07B703273788}"/>
              </a:ext>
            </a:extLst>
          </p:cNvPr>
          <p:cNvSpPr>
            <a:spLocks noGrp="1"/>
          </p:cNvSpPr>
          <p:nvPr>
            <p:ph type="sldNum" sz="quarter" idx="12"/>
          </p:nvPr>
        </p:nvSpPr>
        <p:spPr/>
        <p:txBody>
          <a:bodyPr/>
          <a:lstStyle/>
          <a:p>
            <a:fld id="{41096A9E-3A03-452F-801E-A472F081A5F4}" type="slidenum">
              <a:rPr lang="he-IL" smtClean="0"/>
              <a:t>‹#›</a:t>
            </a:fld>
            <a:endParaRPr lang="he-IL"/>
          </a:p>
        </p:txBody>
      </p:sp>
    </p:spTree>
    <p:extLst>
      <p:ext uri="{BB962C8B-B14F-4D97-AF65-F5344CB8AC3E}">
        <p14:creationId xmlns:p14="http://schemas.microsoft.com/office/powerpoint/2010/main" val="39663590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8B49E6C-8D36-3E1B-DD0F-80CD8D8BEBB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74F1BB91-2BF6-82E0-A58E-1A0478F8A8DF}"/>
              </a:ext>
            </a:extLst>
          </p:cNvPr>
          <p:cNvSpPr>
            <a:spLocks noGrp="1"/>
          </p:cNvSpPr>
          <p:nvPr>
            <p:ph type="dt" sz="half" idx="10"/>
          </p:nvPr>
        </p:nvSpPr>
        <p:spPr>
          <a:xfrm>
            <a:off x="8610600" y="6356350"/>
            <a:ext cx="2743200" cy="365125"/>
          </a:xfrm>
          <a:prstGeom prst="rect">
            <a:avLst/>
          </a:prstGeom>
        </p:spPr>
        <p:txBody>
          <a:bodyPr/>
          <a:lstStyle/>
          <a:p>
            <a:fld id="{30BC01D9-0065-4841-AFBD-DB6A64B41571}" type="datetime8">
              <a:rPr lang="he-IL" smtClean="0"/>
              <a:t>29 יוני 25</a:t>
            </a:fld>
            <a:endParaRPr lang="he-IL"/>
          </a:p>
        </p:txBody>
      </p:sp>
      <p:sp>
        <p:nvSpPr>
          <p:cNvPr id="4" name="מציין מיקום של כותרת תחתונה 3">
            <a:extLst>
              <a:ext uri="{FF2B5EF4-FFF2-40B4-BE49-F238E27FC236}">
                <a16:creationId xmlns:a16="http://schemas.microsoft.com/office/drawing/2014/main" id="{209DDD52-AE7A-4C0E-B4C6-B16B15A787EA}"/>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5" name="מציין מיקום של מספר שקופית 4">
            <a:extLst>
              <a:ext uri="{FF2B5EF4-FFF2-40B4-BE49-F238E27FC236}">
                <a16:creationId xmlns:a16="http://schemas.microsoft.com/office/drawing/2014/main" id="{5E0AF3EB-BBEF-9197-00A7-912FD65F8555}"/>
              </a:ext>
            </a:extLst>
          </p:cNvPr>
          <p:cNvSpPr>
            <a:spLocks noGrp="1"/>
          </p:cNvSpPr>
          <p:nvPr>
            <p:ph type="sldNum" sz="quarter" idx="12"/>
          </p:nvPr>
        </p:nvSpPr>
        <p:spPr/>
        <p:txBody>
          <a:bodyPr/>
          <a:lstStyle/>
          <a:p>
            <a:fld id="{41096A9E-3A03-452F-801E-A472F081A5F4}" type="slidenum">
              <a:rPr lang="he-IL" smtClean="0"/>
              <a:t>‹#›</a:t>
            </a:fld>
            <a:endParaRPr lang="he-IL"/>
          </a:p>
        </p:txBody>
      </p:sp>
    </p:spTree>
    <p:extLst>
      <p:ext uri="{BB962C8B-B14F-4D97-AF65-F5344CB8AC3E}">
        <p14:creationId xmlns:p14="http://schemas.microsoft.com/office/powerpoint/2010/main" val="12486312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E43440C4-7F3E-A33A-2907-1F9E354025D9}"/>
              </a:ext>
            </a:extLst>
          </p:cNvPr>
          <p:cNvSpPr>
            <a:spLocks noGrp="1"/>
          </p:cNvSpPr>
          <p:nvPr>
            <p:ph type="dt" sz="half" idx="10"/>
          </p:nvPr>
        </p:nvSpPr>
        <p:spPr>
          <a:xfrm>
            <a:off x="8610600" y="6356350"/>
            <a:ext cx="2743200" cy="365125"/>
          </a:xfrm>
          <a:prstGeom prst="rect">
            <a:avLst/>
          </a:prstGeom>
        </p:spPr>
        <p:txBody>
          <a:bodyPr/>
          <a:lstStyle/>
          <a:p>
            <a:fld id="{F5EE7B91-5FE0-4DE0-92AC-28B963461FFC}" type="datetime8">
              <a:rPr lang="he-IL" smtClean="0"/>
              <a:t>29 יוני 25</a:t>
            </a:fld>
            <a:endParaRPr lang="he-IL"/>
          </a:p>
        </p:txBody>
      </p:sp>
      <p:sp>
        <p:nvSpPr>
          <p:cNvPr id="3" name="מציין מיקום של כותרת תחתונה 2">
            <a:extLst>
              <a:ext uri="{FF2B5EF4-FFF2-40B4-BE49-F238E27FC236}">
                <a16:creationId xmlns:a16="http://schemas.microsoft.com/office/drawing/2014/main" id="{EF93A884-ADB5-4450-294E-D06F29E22941}"/>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4" name="מציין מיקום של מספר שקופית 3">
            <a:extLst>
              <a:ext uri="{FF2B5EF4-FFF2-40B4-BE49-F238E27FC236}">
                <a16:creationId xmlns:a16="http://schemas.microsoft.com/office/drawing/2014/main" id="{07ED290A-8431-3B1C-C227-6F29A430439B}"/>
              </a:ext>
            </a:extLst>
          </p:cNvPr>
          <p:cNvSpPr>
            <a:spLocks noGrp="1"/>
          </p:cNvSpPr>
          <p:nvPr>
            <p:ph type="sldNum" sz="quarter" idx="12"/>
          </p:nvPr>
        </p:nvSpPr>
        <p:spPr/>
        <p:txBody>
          <a:bodyPr/>
          <a:lstStyle/>
          <a:p>
            <a:fld id="{41096A9E-3A03-452F-801E-A472F081A5F4}" type="slidenum">
              <a:rPr lang="he-IL" smtClean="0"/>
              <a:t>‹#›</a:t>
            </a:fld>
            <a:endParaRPr lang="he-IL"/>
          </a:p>
        </p:txBody>
      </p:sp>
    </p:spTree>
    <p:extLst>
      <p:ext uri="{BB962C8B-B14F-4D97-AF65-F5344CB8AC3E}">
        <p14:creationId xmlns:p14="http://schemas.microsoft.com/office/powerpoint/2010/main" val="750903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A7B9A08-3B02-4CC2-A551-DB77AF76B83B}"/>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854E618B-E772-347B-0C4F-A4F6CA871F5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FED1922B-E5B8-4B64-7580-FA4A2A1D613E}"/>
              </a:ext>
            </a:extLst>
          </p:cNvPr>
          <p:cNvSpPr>
            <a:spLocks noGrp="1"/>
          </p:cNvSpPr>
          <p:nvPr>
            <p:ph type="dt" sz="half" idx="10"/>
          </p:nvPr>
        </p:nvSpPr>
        <p:spPr/>
        <p:txBody>
          <a:bodyPr/>
          <a:lstStyle/>
          <a:p>
            <a:fld id="{B023A57E-976F-4BC7-ACB4-7B05C99009A2}" type="datetime8">
              <a:rPr lang="he-IL" smtClean="0"/>
              <a:t>29 יוני 25</a:t>
            </a:fld>
            <a:endParaRPr lang="he-IL"/>
          </a:p>
        </p:txBody>
      </p:sp>
      <p:sp>
        <p:nvSpPr>
          <p:cNvPr id="5" name="מציין מיקום של כותרת תחתונה 4">
            <a:extLst>
              <a:ext uri="{FF2B5EF4-FFF2-40B4-BE49-F238E27FC236}">
                <a16:creationId xmlns:a16="http://schemas.microsoft.com/office/drawing/2014/main" id="{0008F1F5-BE07-49E4-34FD-523FA952B2C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DA3C06C-91C6-5D46-5E6A-F78452CD541C}"/>
              </a:ext>
            </a:extLst>
          </p:cNvPr>
          <p:cNvSpPr>
            <a:spLocks noGrp="1"/>
          </p:cNvSpPr>
          <p:nvPr>
            <p:ph type="sldNum" sz="quarter" idx="12"/>
          </p:nvPr>
        </p:nvSpPr>
        <p:spPr/>
        <p:txBody>
          <a:bodyPr/>
          <a:lstStyle/>
          <a:p>
            <a:fld id="{AE63CF5B-B534-4D8E-A4F2-6F99BE4EEAF5}" type="slidenum">
              <a:rPr lang="he-IL" smtClean="0"/>
              <a:t>‹#›</a:t>
            </a:fld>
            <a:endParaRPr lang="he-IL"/>
          </a:p>
        </p:txBody>
      </p:sp>
    </p:spTree>
    <p:extLst>
      <p:ext uri="{BB962C8B-B14F-4D97-AF65-F5344CB8AC3E}">
        <p14:creationId xmlns:p14="http://schemas.microsoft.com/office/powerpoint/2010/main" val="31954174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10FCAB3-D0AB-EC59-A2FA-AC9A3B2C7FDC}"/>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A68CB511-07AF-AFF7-4C95-45122F5846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4BBBBEE6-F730-9639-9C0D-4207EC3A93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31368231-3F62-5D46-AD00-4D520F58E06A}"/>
              </a:ext>
            </a:extLst>
          </p:cNvPr>
          <p:cNvSpPr>
            <a:spLocks noGrp="1"/>
          </p:cNvSpPr>
          <p:nvPr>
            <p:ph type="dt" sz="half" idx="10"/>
          </p:nvPr>
        </p:nvSpPr>
        <p:spPr>
          <a:xfrm>
            <a:off x="8610600" y="6356350"/>
            <a:ext cx="2743200" cy="365125"/>
          </a:xfrm>
          <a:prstGeom prst="rect">
            <a:avLst/>
          </a:prstGeom>
        </p:spPr>
        <p:txBody>
          <a:bodyPr/>
          <a:lstStyle/>
          <a:p>
            <a:fld id="{F039D9DE-B1CB-4D49-962B-DC1139C0CDE1}" type="datetime8">
              <a:rPr lang="he-IL" smtClean="0"/>
              <a:t>29 יוני 25</a:t>
            </a:fld>
            <a:endParaRPr lang="he-IL"/>
          </a:p>
        </p:txBody>
      </p:sp>
      <p:sp>
        <p:nvSpPr>
          <p:cNvPr id="6" name="מציין מיקום של כותרת תחתונה 5">
            <a:extLst>
              <a:ext uri="{FF2B5EF4-FFF2-40B4-BE49-F238E27FC236}">
                <a16:creationId xmlns:a16="http://schemas.microsoft.com/office/drawing/2014/main" id="{AABEAADB-669E-16AC-90E3-990C51853728}"/>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55136C50-2B48-8659-4723-0B45AA88E722}"/>
              </a:ext>
            </a:extLst>
          </p:cNvPr>
          <p:cNvSpPr>
            <a:spLocks noGrp="1"/>
          </p:cNvSpPr>
          <p:nvPr>
            <p:ph type="sldNum" sz="quarter" idx="12"/>
          </p:nvPr>
        </p:nvSpPr>
        <p:spPr/>
        <p:txBody>
          <a:bodyPr/>
          <a:lstStyle/>
          <a:p>
            <a:fld id="{41096A9E-3A03-452F-801E-A472F081A5F4}" type="slidenum">
              <a:rPr lang="he-IL" smtClean="0"/>
              <a:t>‹#›</a:t>
            </a:fld>
            <a:endParaRPr lang="he-IL"/>
          </a:p>
        </p:txBody>
      </p:sp>
    </p:spTree>
    <p:extLst>
      <p:ext uri="{BB962C8B-B14F-4D97-AF65-F5344CB8AC3E}">
        <p14:creationId xmlns:p14="http://schemas.microsoft.com/office/powerpoint/2010/main" val="19485067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6B033D-A9C7-17A0-7086-483D5D96DEEF}"/>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5FA58359-107A-751B-4E75-002B9464A1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4FA76031-1887-2817-370E-CA46E71EAE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8F6BF754-8221-E93D-B425-0DF27CEF950E}"/>
              </a:ext>
            </a:extLst>
          </p:cNvPr>
          <p:cNvSpPr>
            <a:spLocks noGrp="1"/>
          </p:cNvSpPr>
          <p:nvPr>
            <p:ph type="dt" sz="half" idx="10"/>
          </p:nvPr>
        </p:nvSpPr>
        <p:spPr>
          <a:xfrm>
            <a:off x="8610600" y="6356350"/>
            <a:ext cx="2743200" cy="365125"/>
          </a:xfrm>
          <a:prstGeom prst="rect">
            <a:avLst/>
          </a:prstGeom>
        </p:spPr>
        <p:txBody>
          <a:bodyPr/>
          <a:lstStyle/>
          <a:p>
            <a:fld id="{3DA65A6D-64D5-4398-B370-FA8AD1FAFF74}" type="datetime8">
              <a:rPr lang="he-IL" smtClean="0"/>
              <a:t>29 יוני 25</a:t>
            </a:fld>
            <a:endParaRPr lang="he-IL"/>
          </a:p>
        </p:txBody>
      </p:sp>
      <p:sp>
        <p:nvSpPr>
          <p:cNvPr id="6" name="מציין מיקום של כותרת תחתונה 5">
            <a:extLst>
              <a:ext uri="{FF2B5EF4-FFF2-40B4-BE49-F238E27FC236}">
                <a16:creationId xmlns:a16="http://schemas.microsoft.com/office/drawing/2014/main" id="{66457D2F-3199-B536-92A7-3397930337C7}"/>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BF6323D3-FA39-7929-28C7-952595F3928E}"/>
              </a:ext>
            </a:extLst>
          </p:cNvPr>
          <p:cNvSpPr>
            <a:spLocks noGrp="1"/>
          </p:cNvSpPr>
          <p:nvPr>
            <p:ph type="sldNum" sz="quarter" idx="12"/>
          </p:nvPr>
        </p:nvSpPr>
        <p:spPr/>
        <p:txBody>
          <a:bodyPr/>
          <a:lstStyle/>
          <a:p>
            <a:fld id="{41096A9E-3A03-452F-801E-A472F081A5F4}" type="slidenum">
              <a:rPr lang="he-IL" smtClean="0"/>
              <a:t>‹#›</a:t>
            </a:fld>
            <a:endParaRPr lang="he-IL"/>
          </a:p>
        </p:txBody>
      </p:sp>
    </p:spTree>
    <p:extLst>
      <p:ext uri="{BB962C8B-B14F-4D97-AF65-F5344CB8AC3E}">
        <p14:creationId xmlns:p14="http://schemas.microsoft.com/office/powerpoint/2010/main" val="11146438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F66ACD-7CD1-7F0B-7308-30FBA23C1CC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82A2B9D1-B620-00AF-0939-F099578BD1EF}"/>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7D1F2EB-DBA6-B347-1C10-F0DA687FA07E}"/>
              </a:ext>
            </a:extLst>
          </p:cNvPr>
          <p:cNvSpPr>
            <a:spLocks noGrp="1"/>
          </p:cNvSpPr>
          <p:nvPr>
            <p:ph type="dt" sz="half" idx="10"/>
          </p:nvPr>
        </p:nvSpPr>
        <p:spPr>
          <a:xfrm>
            <a:off x="8610600" y="6356350"/>
            <a:ext cx="2743200" cy="365125"/>
          </a:xfrm>
          <a:prstGeom prst="rect">
            <a:avLst/>
          </a:prstGeom>
        </p:spPr>
        <p:txBody>
          <a:bodyPr/>
          <a:lstStyle/>
          <a:p>
            <a:fld id="{D94A276F-8432-4068-B2BF-C4B3D5ECAE4E}" type="datetime8">
              <a:rPr lang="he-IL" smtClean="0"/>
              <a:t>29 יוני 25</a:t>
            </a:fld>
            <a:endParaRPr lang="he-IL"/>
          </a:p>
        </p:txBody>
      </p:sp>
      <p:sp>
        <p:nvSpPr>
          <p:cNvPr id="5" name="מציין מיקום של כותרת תחתונה 4">
            <a:extLst>
              <a:ext uri="{FF2B5EF4-FFF2-40B4-BE49-F238E27FC236}">
                <a16:creationId xmlns:a16="http://schemas.microsoft.com/office/drawing/2014/main" id="{2031C952-1629-A011-D793-D40446282798}"/>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87EA2187-7850-ACD0-259D-8B45A41BB590}"/>
              </a:ext>
            </a:extLst>
          </p:cNvPr>
          <p:cNvSpPr>
            <a:spLocks noGrp="1"/>
          </p:cNvSpPr>
          <p:nvPr>
            <p:ph type="sldNum" sz="quarter" idx="12"/>
          </p:nvPr>
        </p:nvSpPr>
        <p:spPr/>
        <p:txBody>
          <a:bodyPr/>
          <a:lstStyle/>
          <a:p>
            <a:fld id="{41096A9E-3A03-452F-801E-A472F081A5F4}" type="slidenum">
              <a:rPr lang="he-IL" smtClean="0"/>
              <a:t>‹#›</a:t>
            </a:fld>
            <a:endParaRPr lang="he-IL"/>
          </a:p>
        </p:txBody>
      </p:sp>
    </p:spTree>
    <p:extLst>
      <p:ext uri="{BB962C8B-B14F-4D97-AF65-F5344CB8AC3E}">
        <p14:creationId xmlns:p14="http://schemas.microsoft.com/office/powerpoint/2010/main" val="24156229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009EE51D-01EC-6350-6B07-2E71FA7E872E}"/>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04F7F13D-95E1-E2E1-3D01-4A90D3EB4AF1}"/>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D276E22-D363-2863-A56E-277CFF8C5B5F}"/>
              </a:ext>
            </a:extLst>
          </p:cNvPr>
          <p:cNvSpPr>
            <a:spLocks noGrp="1"/>
          </p:cNvSpPr>
          <p:nvPr>
            <p:ph type="dt" sz="half" idx="10"/>
          </p:nvPr>
        </p:nvSpPr>
        <p:spPr>
          <a:xfrm>
            <a:off x="8610600" y="6356350"/>
            <a:ext cx="2743200" cy="365125"/>
          </a:xfrm>
          <a:prstGeom prst="rect">
            <a:avLst/>
          </a:prstGeom>
        </p:spPr>
        <p:txBody>
          <a:bodyPr/>
          <a:lstStyle/>
          <a:p>
            <a:fld id="{8176817A-C1E5-4895-9F24-3C20FF887B3D}" type="datetime8">
              <a:rPr lang="he-IL" smtClean="0"/>
              <a:t>29 יוני 25</a:t>
            </a:fld>
            <a:endParaRPr lang="he-IL"/>
          </a:p>
        </p:txBody>
      </p:sp>
      <p:sp>
        <p:nvSpPr>
          <p:cNvPr id="5" name="מציין מיקום של כותרת תחתונה 4">
            <a:extLst>
              <a:ext uri="{FF2B5EF4-FFF2-40B4-BE49-F238E27FC236}">
                <a16:creationId xmlns:a16="http://schemas.microsoft.com/office/drawing/2014/main" id="{5E2E4079-CC24-A01C-5D2C-66583BD54802}"/>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5A1623DA-7FDC-FE33-D898-79E18BFD8305}"/>
              </a:ext>
            </a:extLst>
          </p:cNvPr>
          <p:cNvSpPr>
            <a:spLocks noGrp="1"/>
          </p:cNvSpPr>
          <p:nvPr>
            <p:ph type="sldNum" sz="quarter" idx="12"/>
          </p:nvPr>
        </p:nvSpPr>
        <p:spPr/>
        <p:txBody>
          <a:bodyPr/>
          <a:lstStyle/>
          <a:p>
            <a:fld id="{41096A9E-3A03-452F-801E-A472F081A5F4}" type="slidenum">
              <a:rPr lang="he-IL" smtClean="0"/>
              <a:t>‹#›</a:t>
            </a:fld>
            <a:endParaRPr lang="he-IL"/>
          </a:p>
        </p:txBody>
      </p:sp>
    </p:spTree>
    <p:extLst>
      <p:ext uri="{BB962C8B-B14F-4D97-AF65-F5344CB8AC3E}">
        <p14:creationId xmlns:p14="http://schemas.microsoft.com/office/powerpoint/2010/main" val="1128368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781E0B9-ED1F-5DFC-DC33-057E4A7457C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4595D12-FEB9-DCF1-7134-761B3D1C8F69}"/>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C411922A-3FE3-1535-EA3F-F336A0B65F94}"/>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BA5F40FE-13A6-331E-6045-F06A52EAA196}"/>
              </a:ext>
            </a:extLst>
          </p:cNvPr>
          <p:cNvSpPr>
            <a:spLocks noGrp="1"/>
          </p:cNvSpPr>
          <p:nvPr>
            <p:ph type="dt" sz="half" idx="10"/>
          </p:nvPr>
        </p:nvSpPr>
        <p:spPr/>
        <p:txBody>
          <a:bodyPr/>
          <a:lstStyle/>
          <a:p>
            <a:fld id="{34EC3636-1B9C-4495-BFFB-A8A27293E4F5}" type="datetime8">
              <a:rPr lang="he-IL" smtClean="0"/>
              <a:t>29 יוני 25</a:t>
            </a:fld>
            <a:endParaRPr lang="he-IL"/>
          </a:p>
        </p:txBody>
      </p:sp>
      <p:sp>
        <p:nvSpPr>
          <p:cNvPr id="6" name="מציין מיקום של כותרת תחתונה 5">
            <a:extLst>
              <a:ext uri="{FF2B5EF4-FFF2-40B4-BE49-F238E27FC236}">
                <a16:creationId xmlns:a16="http://schemas.microsoft.com/office/drawing/2014/main" id="{261C293E-4DA3-ACE6-295D-80B0E07E0A40}"/>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2F18696-D0FB-F98D-2E9A-0CC0470133C0}"/>
              </a:ext>
            </a:extLst>
          </p:cNvPr>
          <p:cNvSpPr>
            <a:spLocks noGrp="1"/>
          </p:cNvSpPr>
          <p:nvPr>
            <p:ph type="sldNum" sz="quarter" idx="12"/>
          </p:nvPr>
        </p:nvSpPr>
        <p:spPr/>
        <p:txBody>
          <a:bodyPr/>
          <a:lstStyle/>
          <a:p>
            <a:fld id="{AE63CF5B-B534-4D8E-A4F2-6F99BE4EEAF5}" type="slidenum">
              <a:rPr lang="he-IL" smtClean="0"/>
              <a:t>‹#›</a:t>
            </a:fld>
            <a:endParaRPr lang="he-IL"/>
          </a:p>
        </p:txBody>
      </p:sp>
    </p:spTree>
    <p:extLst>
      <p:ext uri="{BB962C8B-B14F-4D97-AF65-F5344CB8AC3E}">
        <p14:creationId xmlns:p14="http://schemas.microsoft.com/office/powerpoint/2010/main" val="3549486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194F8E9-20A9-2550-1351-4AFBF18739D7}"/>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38681D05-9769-110C-CAFE-E3E24766B8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01CA1FA5-9F36-1395-4F8F-39E5D7FDDCB5}"/>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E601FF4F-EE55-82E3-2827-BBE6CA3BB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3A984CC1-D629-28C5-A52A-CB01E4A0A78B}"/>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9ADE49ED-4E34-9414-AC46-203198673C6E}"/>
              </a:ext>
            </a:extLst>
          </p:cNvPr>
          <p:cNvSpPr>
            <a:spLocks noGrp="1"/>
          </p:cNvSpPr>
          <p:nvPr>
            <p:ph type="dt" sz="half" idx="10"/>
          </p:nvPr>
        </p:nvSpPr>
        <p:spPr/>
        <p:txBody>
          <a:bodyPr/>
          <a:lstStyle/>
          <a:p>
            <a:fld id="{CB85CE19-C90F-4FC8-ADFB-A89CFE22345C}" type="datetime8">
              <a:rPr lang="he-IL" smtClean="0"/>
              <a:t>29 יוני 25</a:t>
            </a:fld>
            <a:endParaRPr lang="he-IL"/>
          </a:p>
        </p:txBody>
      </p:sp>
      <p:sp>
        <p:nvSpPr>
          <p:cNvPr id="8" name="מציין מיקום של כותרת תחתונה 7">
            <a:extLst>
              <a:ext uri="{FF2B5EF4-FFF2-40B4-BE49-F238E27FC236}">
                <a16:creationId xmlns:a16="http://schemas.microsoft.com/office/drawing/2014/main" id="{04EF2A91-A645-1E8B-5E89-B00415830AA7}"/>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ACF7FA24-C618-79CA-C432-899CFFF82F59}"/>
              </a:ext>
            </a:extLst>
          </p:cNvPr>
          <p:cNvSpPr>
            <a:spLocks noGrp="1"/>
          </p:cNvSpPr>
          <p:nvPr>
            <p:ph type="sldNum" sz="quarter" idx="12"/>
          </p:nvPr>
        </p:nvSpPr>
        <p:spPr/>
        <p:txBody>
          <a:bodyPr/>
          <a:lstStyle/>
          <a:p>
            <a:fld id="{AE63CF5B-B534-4D8E-A4F2-6F99BE4EEAF5}" type="slidenum">
              <a:rPr lang="he-IL" smtClean="0"/>
              <a:t>‹#›</a:t>
            </a:fld>
            <a:endParaRPr lang="he-IL"/>
          </a:p>
        </p:txBody>
      </p:sp>
    </p:spTree>
    <p:extLst>
      <p:ext uri="{BB962C8B-B14F-4D97-AF65-F5344CB8AC3E}">
        <p14:creationId xmlns:p14="http://schemas.microsoft.com/office/powerpoint/2010/main" val="1400552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60A461-2CF7-1158-5993-8E572C48040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E2B49C7F-A4BB-1647-EC2F-217D7303E1A2}"/>
              </a:ext>
            </a:extLst>
          </p:cNvPr>
          <p:cNvSpPr>
            <a:spLocks noGrp="1"/>
          </p:cNvSpPr>
          <p:nvPr>
            <p:ph type="dt" sz="half" idx="10"/>
          </p:nvPr>
        </p:nvSpPr>
        <p:spPr/>
        <p:txBody>
          <a:bodyPr/>
          <a:lstStyle/>
          <a:p>
            <a:fld id="{28FB6941-4E53-4FDA-A69D-17C8051870EC}" type="datetime8">
              <a:rPr lang="he-IL" smtClean="0"/>
              <a:t>29 יוני 25</a:t>
            </a:fld>
            <a:endParaRPr lang="he-IL"/>
          </a:p>
        </p:txBody>
      </p:sp>
      <p:sp>
        <p:nvSpPr>
          <p:cNvPr id="4" name="מציין מיקום של כותרת תחתונה 3">
            <a:extLst>
              <a:ext uri="{FF2B5EF4-FFF2-40B4-BE49-F238E27FC236}">
                <a16:creationId xmlns:a16="http://schemas.microsoft.com/office/drawing/2014/main" id="{B80D8256-4ECD-5AAD-9C2E-7A0FA9D7ABDE}"/>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1A0A36CE-04FB-AD2D-67AB-2C998D79B986}"/>
              </a:ext>
            </a:extLst>
          </p:cNvPr>
          <p:cNvSpPr>
            <a:spLocks noGrp="1"/>
          </p:cNvSpPr>
          <p:nvPr>
            <p:ph type="sldNum" sz="quarter" idx="12"/>
          </p:nvPr>
        </p:nvSpPr>
        <p:spPr/>
        <p:txBody>
          <a:bodyPr/>
          <a:lstStyle/>
          <a:p>
            <a:fld id="{AE63CF5B-B534-4D8E-A4F2-6F99BE4EEAF5}" type="slidenum">
              <a:rPr lang="he-IL" smtClean="0"/>
              <a:t>‹#›</a:t>
            </a:fld>
            <a:endParaRPr lang="he-IL"/>
          </a:p>
        </p:txBody>
      </p:sp>
    </p:spTree>
    <p:extLst>
      <p:ext uri="{BB962C8B-B14F-4D97-AF65-F5344CB8AC3E}">
        <p14:creationId xmlns:p14="http://schemas.microsoft.com/office/powerpoint/2010/main" val="1714604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EBF67A89-301B-C4BB-D916-862220E514B1}"/>
              </a:ext>
            </a:extLst>
          </p:cNvPr>
          <p:cNvSpPr>
            <a:spLocks noGrp="1"/>
          </p:cNvSpPr>
          <p:nvPr>
            <p:ph type="dt" sz="half" idx="10"/>
          </p:nvPr>
        </p:nvSpPr>
        <p:spPr/>
        <p:txBody>
          <a:bodyPr/>
          <a:lstStyle/>
          <a:p>
            <a:fld id="{52C99E11-E80A-49A1-9891-24C596218734}" type="datetime8">
              <a:rPr lang="he-IL" smtClean="0"/>
              <a:t>29 יוני 25</a:t>
            </a:fld>
            <a:endParaRPr lang="he-IL"/>
          </a:p>
        </p:txBody>
      </p:sp>
      <p:sp>
        <p:nvSpPr>
          <p:cNvPr id="3" name="מציין מיקום של כותרת תחתונה 2">
            <a:extLst>
              <a:ext uri="{FF2B5EF4-FFF2-40B4-BE49-F238E27FC236}">
                <a16:creationId xmlns:a16="http://schemas.microsoft.com/office/drawing/2014/main" id="{C4FA67C4-104C-A635-7810-E9E1480EBACB}"/>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73E645BB-05F7-05ED-F655-9A31EB051A0D}"/>
              </a:ext>
            </a:extLst>
          </p:cNvPr>
          <p:cNvSpPr>
            <a:spLocks noGrp="1"/>
          </p:cNvSpPr>
          <p:nvPr>
            <p:ph type="sldNum" sz="quarter" idx="12"/>
          </p:nvPr>
        </p:nvSpPr>
        <p:spPr/>
        <p:txBody>
          <a:bodyPr/>
          <a:lstStyle/>
          <a:p>
            <a:fld id="{AE63CF5B-B534-4D8E-A4F2-6F99BE4EEAF5}" type="slidenum">
              <a:rPr lang="he-IL" smtClean="0"/>
              <a:t>‹#›</a:t>
            </a:fld>
            <a:endParaRPr lang="he-IL"/>
          </a:p>
        </p:txBody>
      </p:sp>
    </p:spTree>
    <p:extLst>
      <p:ext uri="{BB962C8B-B14F-4D97-AF65-F5344CB8AC3E}">
        <p14:creationId xmlns:p14="http://schemas.microsoft.com/office/powerpoint/2010/main" val="2631447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3012705-F468-A472-15C9-B2324D4BB56D}"/>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2CFCF5A1-3A4D-88B4-65C8-82EB5F0E2D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DDE84EE1-C303-395E-316F-50BB41749B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70DC912B-4E28-4E46-FE04-4ED8BD61C784}"/>
              </a:ext>
            </a:extLst>
          </p:cNvPr>
          <p:cNvSpPr>
            <a:spLocks noGrp="1"/>
          </p:cNvSpPr>
          <p:nvPr>
            <p:ph type="dt" sz="half" idx="10"/>
          </p:nvPr>
        </p:nvSpPr>
        <p:spPr/>
        <p:txBody>
          <a:bodyPr/>
          <a:lstStyle/>
          <a:p>
            <a:fld id="{C71BB358-A17B-46FA-BFBE-134F4BA0E7C7}" type="datetime8">
              <a:rPr lang="he-IL" smtClean="0"/>
              <a:t>29 יוני 25</a:t>
            </a:fld>
            <a:endParaRPr lang="he-IL"/>
          </a:p>
        </p:txBody>
      </p:sp>
      <p:sp>
        <p:nvSpPr>
          <p:cNvPr id="6" name="מציין מיקום של כותרת תחתונה 5">
            <a:extLst>
              <a:ext uri="{FF2B5EF4-FFF2-40B4-BE49-F238E27FC236}">
                <a16:creationId xmlns:a16="http://schemas.microsoft.com/office/drawing/2014/main" id="{DF630C4F-E671-14F6-0455-757B16ED665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E4D65F03-36BF-C28E-1D83-1DF6F624F263}"/>
              </a:ext>
            </a:extLst>
          </p:cNvPr>
          <p:cNvSpPr>
            <a:spLocks noGrp="1"/>
          </p:cNvSpPr>
          <p:nvPr>
            <p:ph type="sldNum" sz="quarter" idx="12"/>
          </p:nvPr>
        </p:nvSpPr>
        <p:spPr/>
        <p:txBody>
          <a:bodyPr/>
          <a:lstStyle/>
          <a:p>
            <a:fld id="{AE63CF5B-B534-4D8E-A4F2-6F99BE4EEAF5}" type="slidenum">
              <a:rPr lang="he-IL" smtClean="0"/>
              <a:t>‹#›</a:t>
            </a:fld>
            <a:endParaRPr lang="he-IL"/>
          </a:p>
        </p:txBody>
      </p:sp>
    </p:spTree>
    <p:extLst>
      <p:ext uri="{BB962C8B-B14F-4D97-AF65-F5344CB8AC3E}">
        <p14:creationId xmlns:p14="http://schemas.microsoft.com/office/powerpoint/2010/main" val="2741074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0758966-7846-53EB-4E99-C46C8505999B}"/>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8B2CCB0C-C55C-A4EB-EA12-E877B0C00C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DA46B2A2-7EAF-0085-B93C-880BBB61C3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42A40B88-04AC-8A89-5B81-CA2342B03DE1}"/>
              </a:ext>
            </a:extLst>
          </p:cNvPr>
          <p:cNvSpPr>
            <a:spLocks noGrp="1"/>
          </p:cNvSpPr>
          <p:nvPr>
            <p:ph type="dt" sz="half" idx="10"/>
          </p:nvPr>
        </p:nvSpPr>
        <p:spPr/>
        <p:txBody>
          <a:bodyPr/>
          <a:lstStyle/>
          <a:p>
            <a:fld id="{0F00DEB0-ED18-4D66-A279-E65F1100F66B}" type="datetime8">
              <a:rPr lang="he-IL" smtClean="0"/>
              <a:t>29 יוני 25</a:t>
            </a:fld>
            <a:endParaRPr lang="he-IL"/>
          </a:p>
        </p:txBody>
      </p:sp>
      <p:sp>
        <p:nvSpPr>
          <p:cNvPr id="6" name="מציין מיקום של כותרת תחתונה 5">
            <a:extLst>
              <a:ext uri="{FF2B5EF4-FFF2-40B4-BE49-F238E27FC236}">
                <a16:creationId xmlns:a16="http://schemas.microsoft.com/office/drawing/2014/main" id="{8421D242-28E2-2240-72FE-4E14ED646D80}"/>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6B660FB-C28E-10F3-07A7-718A7C50AE9D}"/>
              </a:ext>
            </a:extLst>
          </p:cNvPr>
          <p:cNvSpPr>
            <a:spLocks noGrp="1"/>
          </p:cNvSpPr>
          <p:nvPr>
            <p:ph type="sldNum" sz="quarter" idx="12"/>
          </p:nvPr>
        </p:nvSpPr>
        <p:spPr/>
        <p:txBody>
          <a:bodyPr/>
          <a:lstStyle/>
          <a:p>
            <a:fld id="{AE63CF5B-B534-4D8E-A4F2-6F99BE4EEAF5}" type="slidenum">
              <a:rPr lang="he-IL" smtClean="0"/>
              <a:t>‹#›</a:t>
            </a:fld>
            <a:endParaRPr lang="he-IL"/>
          </a:p>
        </p:txBody>
      </p:sp>
    </p:spTree>
    <p:extLst>
      <p:ext uri="{BB962C8B-B14F-4D97-AF65-F5344CB8AC3E}">
        <p14:creationId xmlns:p14="http://schemas.microsoft.com/office/powerpoint/2010/main" val="3849952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470D97CB-6309-B3FF-FF82-C9CD309DA0AC}"/>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1D318FD-603F-990A-35A7-EE6524B3A2C5}"/>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42ECB039-5E5A-1A6E-8852-120275D0156E}"/>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82000"/>
                  </a:schemeClr>
                </a:solidFill>
              </a:defRPr>
            </a:lvl1pPr>
          </a:lstStyle>
          <a:p>
            <a:fld id="{A28CCEC8-39DB-4767-9F45-CFE86C46467E}" type="datetime8">
              <a:rPr lang="he-IL" smtClean="0"/>
              <a:t>29 יוני 25</a:t>
            </a:fld>
            <a:endParaRPr lang="he-IL"/>
          </a:p>
        </p:txBody>
      </p:sp>
      <p:sp>
        <p:nvSpPr>
          <p:cNvPr id="5" name="מציין מיקום של כותרת תחתונה 4">
            <a:extLst>
              <a:ext uri="{FF2B5EF4-FFF2-40B4-BE49-F238E27FC236}">
                <a16:creationId xmlns:a16="http://schemas.microsoft.com/office/drawing/2014/main" id="{19350C0F-FB22-1B68-6FAA-81FB77A36A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82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562B62D7-D95A-2799-120F-D6A9024D9459}"/>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AE63CF5B-B534-4D8E-A4F2-6F99BE4EEAF5}" type="slidenum">
              <a:rPr lang="he-IL" smtClean="0"/>
              <a:t>‹#›</a:t>
            </a:fld>
            <a:endParaRPr lang="he-IL"/>
          </a:p>
        </p:txBody>
      </p:sp>
    </p:spTree>
    <p:extLst>
      <p:ext uri="{BB962C8B-B14F-4D97-AF65-F5344CB8AC3E}">
        <p14:creationId xmlns:p14="http://schemas.microsoft.com/office/powerpoint/2010/main" val="36058195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5523734A-4D83-0B1F-1E93-4AEE69A015EE}"/>
              </a:ext>
            </a:extLst>
          </p:cNvPr>
          <p:cNvSpPr>
            <a:spLocks noGrp="1"/>
          </p:cNvSpPr>
          <p:nvPr>
            <p:ph type="title"/>
          </p:nvPr>
        </p:nvSpPr>
        <p:spPr>
          <a:xfrm>
            <a:off x="838200" y="365125"/>
            <a:ext cx="10515600" cy="668545"/>
          </a:xfrm>
          <a:prstGeom prst="rect">
            <a:avLst/>
          </a:prstGeom>
        </p:spPr>
        <p:txBody>
          <a:bodyPr vert="horz" lIns="91440" tIns="45720" rIns="91440" bIns="45720" rtlCol="1" anchor="ctr">
            <a:normAutofit/>
          </a:bodyPr>
          <a:lstStyle/>
          <a:p>
            <a:r>
              <a:rPr lang="he-IL" dirty="0"/>
              <a:t>לחץ כדי לערוך סגנון כותרת של תבנית בסיס</a:t>
            </a:r>
          </a:p>
        </p:txBody>
      </p:sp>
      <p:sp>
        <p:nvSpPr>
          <p:cNvPr id="3" name="מציין מיקום טקסט 2">
            <a:extLst>
              <a:ext uri="{FF2B5EF4-FFF2-40B4-BE49-F238E27FC236}">
                <a16:creationId xmlns:a16="http://schemas.microsoft.com/office/drawing/2014/main" id="{94E39628-D203-F019-795B-65D7B365F11F}"/>
              </a:ext>
            </a:extLst>
          </p:cNvPr>
          <p:cNvSpPr>
            <a:spLocks noGrp="1"/>
          </p:cNvSpPr>
          <p:nvPr>
            <p:ph type="body" idx="1"/>
          </p:nvPr>
        </p:nvSpPr>
        <p:spPr>
          <a:xfrm>
            <a:off x="838200" y="1166191"/>
            <a:ext cx="10515600" cy="5010772"/>
          </a:xfrm>
          <a:prstGeom prst="rect">
            <a:avLst/>
          </a:prstGeom>
        </p:spPr>
        <p:txBody>
          <a:bodyPr vert="horz" lIns="91440" tIns="45720" rIns="91440" bIns="45720" rtlCol="1">
            <a:normAutofit/>
          </a:bodyPr>
          <a:lstStyle/>
          <a:p>
            <a:pPr lvl="0"/>
            <a:r>
              <a:rPr lang="he-IL" dirty="0"/>
              <a:t>לחץ כדי לערוך סגנונות טקסט של תבנית בסיס</a:t>
            </a:r>
          </a:p>
          <a:p>
            <a:pPr lvl="1"/>
            <a:r>
              <a:rPr lang="he-IL" dirty="0"/>
              <a:t>רמה שנייה</a:t>
            </a:r>
          </a:p>
          <a:p>
            <a:pPr lvl="2"/>
            <a:r>
              <a:rPr lang="he-IL" dirty="0"/>
              <a:t>רמה שלישית</a:t>
            </a:r>
          </a:p>
          <a:p>
            <a:pPr lvl="3"/>
            <a:r>
              <a:rPr lang="he-IL" dirty="0"/>
              <a:t>רמה רביעית</a:t>
            </a:r>
          </a:p>
          <a:p>
            <a:pPr lvl="4"/>
            <a:r>
              <a:rPr lang="he-IL" dirty="0"/>
              <a:t>רמה חמישית</a:t>
            </a:r>
          </a:p>
        </p:txBody>
      </p:sp>
      <p:sp>
        <p:nvSpPr>
          <p:cNvPr id="6" name="מציין מיקום של מספר שקופית 5">
            <a:extLst>
              <a:ext uri="{FF2B5EF4-FFF2-40B4-BE49-F238E27FC236}">
                <a16:creationId xmlns:a16="http://schemas.microsoft.com/office/drawing/2014/main" id="{EC938F1C-FF4A-DDD8-C933-4C826FA8A40F}"/>
              </a:ext>
            </a:extLst>
          </p:cNvPr>
          <p:cNvSpPr>
            <a:spLocks noGrp="1"/>
          </p:cNvSpPr>
          <p:nvPr>
            <p:ph type="sldNum" sz="quarter" idx="4"/>
          </p:nvPr>
        </p:nvSpPr>
        <p:spPr>
          <a:xfrm>
            <a:off x="838200" y="6309484"/>
            <a:ext cx="664029" cy="445879"/>
          </a:xfrm>
          <a:prstGeom prst="rect">
            <a:avLst/>
          </a:prstGeom>
        </p:spPr>
        <p:txBody>
          <a:bodyPr vert="horz" lIns="91440" tIns="45720" rIns="91440" bIns="45720" rtlCol="1" anchor="ctr"/>
          <a:lstStyle>
            <a:lvl1pPr algn="l">
              <a:defRPr sz="2000">
                <a:solidFill>
                  <a:schemeClr val="tx1">
                    <a:tint val="82000"/>
                  </a:schemeClr>
                </a:solidFill>
              </a:defRPr>
            </a:lvl1pPr>
          </a:lstStyle>
          <a:p>
            <a:fld id="{41096A9E-3A03-452F-801E-A472F081A5F4}" type="slidenum">
              <a:rPr lang="he-IL" smtClean="0"/>
              <a:pPr/>
              <a:t>‹#›</a:t>
            </a:fld>
            <a:endParaRPr lang="he-IL"/>
          </a:p>
        </p:txBody>
      </p:sp>
    </p:spTree>
    <p:extLst>
      <p:ext uri="{BB962C8B-B14F-4D97-AF65-F5344CB8AC3E}">
        <p14:creationId xmlns:p14="http://schemas.microsoft.com/office/powerpoint/2010/main" val="16679834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r" defTabSz="914400" rtl="1"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5523734A-4D83-0B1F-1E93-4AEE69A015EE}"/>
              </a:ext>
            </a:extLst>
          </p:cNvPr>
          <p:cNvSpPr>
            <a:spLocks noGrp="1"/>
          </p:cNvSpPr>
          <p:nvPr>
            <p:ph type="title"/>
          </p:nvPr>
        </p:nvSpPr>
        <p:spPr>
          <a:xfrm>
            <a:off x="838200" y="365125"/>
            <a:ext cx="10515600" cy="668545"/>
          </a:xfrm>
          <a:prstGeom prst="rect">
            <a:avLst/>
          </a:prstGeom>
        </p:spPr>
        <p:txBody>
          <a:bodyPr vert="horz" lIns="91440" tIns="45720" rIns="91440" bIns="45720" rtlCol="1" anchor="ctr">
            <a:normAutofit/>
          </a:bodyPr>
          <a:lstStyle/>
          <a:p>
            <a:r>
              <a:rPr lang="he-IL" dirty="0"/>
              <a:t>לחץ כדי לערוך סגנון כותרת של תבנית בסיס</a:t>
            </a:r>
          </a:p>
        </p:txBody>
      </p:sp>
      <p:sp>
        <p:nvSpPr>
          <p:cNvPr id="3" name="מציין מיקום טקסט 2">
            <a:extLst>
              <a:ext uri="{FF2B5EF4-FFF2-40B4-BE49-F238E27FC236}">
                <a16:creationId xmlns:a16="http://schemas.microsoft.com/office/drawing/2014/main" id="{94E39628-D203-F019-795B-65D7B365F11F}"/>
              </a:ext>
            </a:extLst>
          </p:cNvPr>
          <p:cNvSpPr>
            <a:spLocks noGrp="1"/>
          </p:cNvSpPr>
          <p:nvPr>
            <p:ph type="body" idx="1"/>
          </p:nvPr>
        </p:nvSpPr>
        <p:spPr>
          <a:xfrm>
            <a:off x="838200" y="1166191"/>
            <a:ext cx="10515600" cy="5010772"/>
          </a:xfrm>
          <a:prstGeom prst="rect">
            <a:avLst/>
          </a:prstGeom>
        </p:spPr>
        <p:txBody>
          <a:bodyPr vert="horz" lIns="91440" tIns="45720" rIns="91440" bIns="45720" rtlCol="1">
            <a:normAutofit/>
          </a:bodyPr>
          <a:lstStyle/>
          <a:p>
            <a:pPr lvl="0"/>
            <a:r>
              <a:rPr lang="he-IL" dirty="0"/>
              <a:t>לחץ כדי לערוך סגנונות טקסט של תבנית בסיס</a:t>
            </a:r>
          </a:p>
          <a:p>
            <a:pPr lvl="1"/>
            <a:r>
              <a:rPr lang="he-IL" dirty="0"/>
              <a:t>רמה שנייה</a:t>
            </a:r>
          </a:p>
          <a:p>
            <a:pPr lvl="2"/>
            <a:r>
              <a:rPr lang="he-IL" dirty="0"/>
              <a:t>רמה שלישית</a:t>
            </a:r>
          </a:p>
          <a:p>
            <a:pPr lvl="3"/>
            <a:r>
              <a:rPr lang="he-IL" dirty="0"/>
              <a:t>רמה רביעית</a:t>
            </a:r>
          </a:p>
          <a:p>
            <a:pPr lvl="4"/>
            <a:r>
              <a:rPr lang="he-IL" dirty="0"/>
              <a:t>רמה חמישית</a:t>
            </a:r>
          </a:p>
        </p:txBody>
      </p:sp>
      <p:sp>
        <p:nvSpPr>
          <p:cNvPr id="6" name="מציין מיקום של מספר שקופית 5">
            <a:extLst>
              <a:ext uri="{FF2B5EF4-FFF2-40B4-BE49-F238E27FC236}">
                <a16:creationId xmlns:a16="http://schemas.microsoft.com/office/drawing/2014/main" id="{EC938F1C-FF4A-DDD8-C933-4C826FA8A40F}"/>
              </a:ext>
            </a:extLst>
          </p:cNvPr>
          <p:cNvSpPr>
            <a:spLocks noGrp="1"/>
          </p:cNvSpPr>
          <p:nvPr>
            <p:ph type="sldNum" sz="quarter" idx="4"/>
          </p:nvPr>
        </p:nvSpPr>
        <p:spPr>
          <a:xfrm>
            <a:off x="838200" y="6356350"/>
            <a:ext cx="473765"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41096A9E-3A03-452F-801E-A472F081A5F4}" type="slidenum">
              <a:rPr lang="he-IL" smtClean="0"/>
              <a:t>‹#›</a:t>
            </a:fld>
            <a:endParaRPr lang="he-IL"/>
          </a:p>
        </p:txBody>
      </p:sp>
    </p:spTree>
    <p:extLst>
      <p:ext uri="{BB962C8B-B14F-4D97-AF65-F5344CB8AC3E}">
        <p14:creationId xmlns:p14="http://schemas.microsoft.com/office/powerpoint/2010/main" val="125205029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r" defTabSz="914400" rtl="1"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alephplace.com/Icomos/parameters.html"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alephplace.com/Icomos/index.html#prompt"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hyperlink" Target="alephplace.com/atar.bot/#prompt" TargetMode="Externa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www.youtube.com/watch?v=vEd-LqBCON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lephplace.com/atar.bot/#cbsa"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alephplace.com/atar.bo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22.jpe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drive.google.com/drive/folders/1aPSRCph5KVgD2feMP8LKWp_qp6wcB9ea?usp=sharing" TargetMode="External"/><Relationship Id="rId2" Type="http://schemas.openxmlformats.org/officeDocument/2006/relationships/hyperlink" Target="https://alephplace.com/#cbsa" TargetMode="Externa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hyperlink" Target="https://chatgpt.com/share/683d5236-aba0-800d-b1d1-962363a95a66"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rive.google.com/file/d/1cYjD5rL0cH-AZkOtrYgj48t_srO1LnNU/view?usp=sharing"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chatgpt.com/share/6858dacf-7e04-800d-bb83-579eaffab9f7"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9.gif"/></Relationships>
</file>

<file path=ppt/slides/_rels/slide26.xml.rels><?xml version="1.0" encoding="UTF-8" standalone="yes"?>
<Relationships xmlns="http://schemas.openxmlformats.org/package/2006/relationships"><Relationship Id="rId3" Type="http://schemas.openxmlformats.org/officeDocument/2006/relationships/hyperlink" Target="https://chatgpt.com/share/683d5236-aba0-800d-b1d1-962363a95a66" TargetMode="External"/><Relationship Id="rId2" Type="http://schemas.openxmlformats.org/officeDocument/2006/relationships/hyperlink" Target="https://drive.google.com/drive/folders/1aPSRCph5KVgD2feMP8LKWp_qp6wcB9ea?usp=sharing"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hyperlink" Target="https://chatgpt.com/share/683df2c1-b044-800d-9d25-1763fa51f385"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7.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hyperlink" Target="https://poloclub.github.io/transformer-explaine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bit.ly/&#1511;&#1513;&#1489;"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chatgpt.com/share/6858d682-9aec-800d-b81a-bb4d0cbdc595"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C7302E-EBDB-08BA-CCF1-A9AD223AC271}"/>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9F21317-6645-315C-73FE-09910B316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Calibri"/>
            </a:endParaRPr>
          </a:p>
        </p:txBody>
      </p:sp>
      <p:sp>
        <p:nvSpPr>
          <p:cNvPr id="21" name="Oval 20">
            <a:extLst>
              <a:ext uri="{FF2B5EF4-FFF2-40B4-BE49-F238E27FC236}">
                <a16:creationId xmlns:a16="http://schemas.microsoft.com/office/drawing/2014/main" id="{B8A3AFD6-C314-3C1F-0AD1-B7761DD27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Calibri"/>
            </a:endParaRPr>
          </a:p>
        </p:txBody>
      </p:sp>
      <p:pic>
        <p:nvPicPr>
          <p:cNvPr id="5" name="תמונה 4" descr="תמונה שמכילה לבוש, תמונה, בניין, אומנות&#10;&#10;התיאור נוצר באופן אוטומטי">
            <a:extLst>
              <a:ext uri="{FF2B5EF4-FFF2-40B4-BE49-F238E27FC236}">
                <a16:creationId xmlns:a16="http://schemas.microsoft.com/office/drawing/2014/main" id="{F84CA7A1-CB11-ABEB-A80C-67D6A392DEF2}"/>
              </a:ext>
            </a:extLst>
          </p:cNvPr>
          <p:cNvPicPr>
            <a:picLocks noChangeAspect="1"/>
          </p:cNvPicPr>
          <p:nvPr/>
        </p:nvPicPr>
        <p:blipFill>
          <a:blip r:embed="rId3" cstate="screen">
            <a:extLst>
              <a:ext uri="{28A0092B-C50C-407E-A947-70E740481C1C}">
                <a14:useLocalDpi xmlns:a14="http://schemas.microsoft.com/office/drawing/2010/main"/>
              </a:ext>
            </a:extLst>
          </a:blip>
          <a:srcRect r="-3" b="-3"/>
          <a:stretch/>
        </p:blipFill>
        <p:spPr>
          <a:xfrm>
            <a:off x="309134" y="595953"/>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scene3d>
            <a:camera prst="orthographicFront"/>
            <a:lightRig rig="contrasting" dir="t">
              <a:rot lat="0" lon="0" rev="3000000"/>
            </a:lightRig>
          </a:scene3d>
          <a:sp3d contourW="7620">
            <a:bevelT w="95250" h="31750"/>
            <a:contourClr>
              <a:srgbClr val="333333"/>
            </a:contourClr>
          </a:sp3d>
        </p:spPr>
      </p:pic>
      <p:sp>
        <p:nvSpPr>
          <p:cNvPr id="23" name="!!plus graphic">
            <a:extLst>
              <a:ext uri="{FF2B5EF4-FFF2-40B4-BE49-F238E27FC236}">
                <a16:creationId xmlns:a16="http://schemas.microsoft.com/office/drawing/2014/main" id="{45EE8BC9-5481-A890-350C-A14BEC8BC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a:endParaRPr>
          </a:p>
        </p:txBody>
      </p:sp>
      <p:sp>
        <p:nvSpPr>
          <p:cNvPr id="25" name="!!circle graphic">
            <a:extLst>
              <a:ext uri="{FF2B5EF4-FFF2-40B4-BE49-F238E27FC236}">
                <a16:creationId xmlns:a16="http://schemas.microsoft.com/office/drawing/2014/main" id="{31BC43CF-4BCD-9028-A7EF-8E7F3BCC8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a:endParaRPr>
          </a:p>
        </p:txBody>
      </p:sp>
      <p:sp>
        <p:nvSpPr>
          <p:cNvPr id="27" name="!!dot graphic">
            <a:extLst>
              <a:ext uri="{FF2B5EF4-FFF2-40B4-BE49-F238E27FC236}">
                <a16:creationId xmlns:a16="http://schemas.microsoft.com/office/drawing/2014/main" id="{A2F8B227-56F2-753A-332E-41664B360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a:endParaRPr>
          </a:p>
        </p:txBody>
      </p:sp>
      <p:cxnSp>
        <p:nvCxnSpPr>
          <p:cNvPr id="29" name="!!Straight Connector">
            <a:extLst>
              <a:ext uri="{FF2B5EF4-FFF2-40B4-BE49-F238E27FC236}">
                <a16:creationId xmlns:a16="http://schemas.microsoft.com/office/drawing/2014/main" id="{350A2859-FD2A-0303-33A6-4F32242E16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 name="כותרת 1">
            <a:extLst>
              <a:ext uri="{FF2B5EF4-FFF2-40B4-BE49-F238E27FC236}">
                <a16:creationId xmlns:a16="http://schemas.microsoft.com/office/drawing/2014/main" id="{B48D3B7B-1E33-35AB-9FCB-3CA45F53C6B7}"/>
              </a:ext>
            </a:extLst>
          </p:cNvPr>
          <p:cNvSpPr>
            <a:spLocks noGrp="1"/>
          </p:cNvSpPr>
          <p:nvPr>
            <p:ph type="title"/>
          </p:nvPr>
        </p:nvSpPr>
        <p:spPr>
          <a:xfrm>
            <a:off x="6774810" y="467271"/>
            <a:ext cx="4195674" cy="2052522"/>
          </a:xfrm>
        </p:spPr>
        <p:txBody>
          <a:bodyPr anchor="t">
            <a:normAutofit/>
          </a:bodyPr>
          <a:lstStyle/>
          <a:p>
            <a:pPr algn="ctr"/>
            <a:r>
              <a:rPr lang="he-IL" sz="4300" spc="-40" dirty="0"/>
              <a:t>הערכה תרבותית </a:t>
            </a:r>
            <a:r>
              <a:rPr lang="he-IL" sz="4300" spc="400" dirty="0"/>
              <a:t>בארץ המראה </a:t>
            </a:r>
            <a:br>
              <a:rPr lang="he-IL" sz="4300" dirty="0"/>
            </a:br>
            <a:r>
              <a:rPr lang="he-IL" sz="3200" spc="140" dirty="0"/>
              <a:t>של </a:t>
            </a:r>
            <a:r>
              <a:rPr lang="en-US" sz="3200" spc="140" dirty="0"/>
              <a:t>Generative AI </a:t>
            </a:r>
            <a:endParaRPr lang="he-IL" sz="3200" spc="140" dirty="0"/>
          </a:p>
        </p:txBody>
      </p:sp>
      <p:graphicFrame>
        <p:nvGraphicFramePr>
          <p:cNvPr id="7" name="דיאגרמה 6">
            <a:extLst>
              <a:ext uri="{FF2B5EF4-FFF2-40B4-BE49-F238E27FC236}">
                <a16:creationId xmlns:a16="http://schemas.microsoft.com/office/drawing/2014/main" id="{42648D55-8E0C-739B-7B82-390F954482E7}"/>
              </a:ext>
            </a:extLst>
          </p:cNvPr>
          <p:cNvGraphicFramePr/>
          <p:nvPr>
            <p:extLst>
              <p:ext uri="{D42A27DB-BD31-4B8C-83A1-F6EECF244321}">
                <p14:modId xmlns:p14="http://schemas.microsoft.com/office/powerpoint/2010/main" val="3989802606"/>
              </p:ext>
            </p:extLst>
          </p:nvPr>
        </p:nvGraphicFramePr>
        <p:xfrm>
          <a:off x="6619491" y="2229395"/>
          <a:ext cx="4835719" cy="28543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מציין מיקום תוכן 2">
            <a:extLst>
              <a:ext uri="{FF2B5EF4-FFF2-40B4-BE49-F238E27FC236}">
                <a16:creationId xmlns:a16="http://schemas.microsoft.com/office/drawing/2014/main" id="{F08DB604-E787-0CB9-47F6-EE4C23635F7A}"/>
              </a:ext>
            </a:extLst>
          </p:cNvPr>
          <p:cNvSpPr txBox="1">
            <a:spLocks/>
          </p:cNvSpPr>
          <p:nvPr/>
        </p:nvSpPr>
        <p:spPr>
          <a:xfrm>
            <a:off x="9012133" y="2890271"/>
            <a:ext cx="1917966" cy="1071365"/>
          </a:xfrm>
          <a:prstGeom prst="rect">
            <a:avLst/>
          </a:prstGeom>
        </p:spPr>
        <p:txBody>
          <a:bodyPr vert="horz" lIns="91440" tIns="45720" rIns="91440" bIns="45720" rtlCol="1" anchor="t">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he-IL" sz="2000" b="1" i="0" u="none" strike="noStrike" kern="1200" cap="none" spc="-30" normalizeH="0" baseline="0" noProof="0" dirty="0">
                <a:ln>
                  <a:noFill/>
                </a:ln>
                <a:solidFill>
                  <a:prstClr val="white">
                    <a:alpha val="80000"/>
                  </a:prstClr>
                </a:solidFill>
                <a:effectLst/>
                <a:uLnTx/>
                <a:uFillTx/>
                <a:latin typeface="Calibri"/>
                <a:ea typeface="+mn-ea"/>
                <a:cs typeface="Calibri"/>
              </a:rPr>
              <a:t>הסתכלות</a:t>
            </a:r>
            <a:r>
              <a:rPr kumimoji="0" lang="he-IL" sz="2000" b="1" i="0" u="none" strike="noStrike" kern="1200" cap="none" spc="70" normalizeH="0" baseline="0" noProof="0" dirty="0">
                <a:ln>
                  <a:noFill/>
                </a:ln>
                <a:solidFill>
                  <a:prstClr val="white">
                    <a:alpha val="80000"/>
                  </a:prstClr>
                </a:solidFill>
                <a:effectLst/>
                <a:uLnTx/>
                <a:uFillTx/>
                <a:latin typeface="Calibri"/>
                <a:ea typeface="+mn-ea"/>
                <a:cs typeface="Calibri"/>
              </a:rPr>
              <a:t> על הערכה תרבותית בשילוב </a:t>
            </a:r>
            <a:r>
              <a:rPr kumimoji="0" lang="en-US" sz="2000" b="1" i="0" u="none" strike="noStrike" kern="1200" cap="none" spc="70" normalizeH="0" baseline="0" noProof="0" dirty="0">
                <a:ln>
                  <a:noFill/>
                </a:ln>
                <a:solidFill>
                  <a:prstClr val="white">
                    <a:alpha val="80000"/>
                  </a:prstClr>
                </a:solidFill>
                <a:effectLst/>
                <a:uLnTx/>
                <a:uFillTx/>
                <a:latin typeface="Calibri"/>
                <a:ea typeface="+mn-ea"/>
                <a:cs typeface="Calibri"/>
              </a:rPr>
              <a:t> AI</a:t>
            </a:r>
            <a:endParaRPr kumimoji="0" lang="he-IL" sz="2000" b="1" i="0" u="none" strike="noStrike" kern="1200" cap="none" spc="70" normalizeH="0" baseline="0" noProof="0" dirty="0">
              <a:ln>
                <a:noFill/>
              </a:ln>
              <a:solidFill>
                <a:prstClr val="white">
                  <a:alpha val="80000"/>
                </a:prstClr>
              </a:solidFill>
              <a:effectLst/>
              <a:uLnTx/>
              <a:uFillTx/>
              <a:latin typeface="Calibri"/>
              <a:ea typeface="+mn-ea"/>
              <a:cs typeface="Calibri"/>
            </a:endParaRPr>
          </a:p>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he-IL" sz="2000" b="0" i="0" u="none" strike="noStrike" kern="1200" cap="none" spc="0" normalizeH="0" baseline="0" noProof="0" dirty="0">
              <a:ln>
                <a:noFill/>
              </a:ln>
              <a:solidFill>
                <a:prstClr val="white">
                  <a:alpha val="80000"/>
                </a:prstClr>
              </a:solidFill>
              <a:effectLst/>
              <a:uLnTx/>
              <a:uFillTx/>
              <a:latin typeface="Calibri"/>
              <a:ea typeface="+mn-ea"/>
              <a:cs typeface="Calibri"/>
            </a:endParaRPr>
          </a:p>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he-IL" sz="2000" b="0" i="0" u="none" strike="noStrike" kern="1200" cap="none" spc="0" normalizeH="0" baseline="0" noProof="0" dirty="0">
              <a:ln>
                <a:noFill/>
              </a:ln>
              <a:solidFill>
                <a:prstClr val="white">
                  <a:alpha val="80000"/>
                </a:prstClr>
              </a:solidFill>
              <a:effectLst/>
              <a:uLnTx/>
              <a:uFillTx/>
              <a:latin typeface="Calibri"/>
              <a:ea typeface="+mn-ea"/>
              <a:cs typeface="Calibri"/>
            </a:endParaRPr>
          </a:p>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he-IL" sz="2000" b="0" i="0" u="none" strike="noStrike" kern="1200" cap="none" spc="0" normalizeH="0" baseline="0" noProof="0" dirty="0">
              <a:ln>
                <a:noFill/>
              </a:ln>
              <a:solidFill>
                <a:prstClr val="white">
                  <a:alpha val="80000"/>
                </a:prstClr>
              </a:solidFill>
              <a:effectLst/>
              <a:uLnTx/>
              <a:uFillTx/>
              <a:latin typeface="Calibri"/>
              <a:ea typeface="+mn-ea"/>
              <a:cs typeface="Calibri"/>
            </a:endParaRPr>
          </a:p>
        </p:txBody>
      </p:sp>
      <p:sp>
        <p:nvSpPr>
          <p:cNvPr id="6" name="מציין מיקום תוכן 2">
            <a:extLst>
              <a:ext uri="{FF2B5EF4-FFF2-40B4-BE49-F238E27FC236}">
                <a16:creationId xmlns:a16="http://schemas.microsoft.com/office/drawing/2014/main" id="{293444CC-87F0-6012-0AB8-6C0418E5158E}"/>
              </a:ext>
            </a:extLst>
          </p:cNvPr>
          <p:cNvSpPr txBox="1">
            <a:spLocks/>
          </p:cNvSpPr>
          <p:nvPr/>
        </p:nvSpPr>
        <p:spPr>
          <a:xfrm>
            <a:off x="7247644" y="3321050"/>
            <a:ext cx="1669240" cy="1070691"/>
          </a:xfrm>
          <a:prstGeom prst="rect">
            <a:avLst/>
          </a:prstGeom>
        </p:spPr>
        <p:txBody>
          <a:bodyPr vert="horz" lIns="91440" tIns="45720" rIns="91440" bIns="45720" rtlCol="1" anchor="t">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he-IL" sz="2000" b="1" i="0" u="none" strike="noStrike" kern="1200" cap="none" spc="-30" normalizeH="0" baseline="0" noProof="0" dirty="0">
                <a:ln>
                  <a:noFill/>
                </a:ln>
                <a:solidFill>
                  <a:prstClr val="white">
                    <a:alpha val="80000"/>
                  </a:prstClr>
                </a:solidFill>
                <a:effectLst/>
                <a:uLnTx/>
                <a:uFillTx/>
                <a:latin typeface="Calibri"/>
                <a:ea typeface="+mn-ea"/>
                <a:cs typeface="Calibri"/>
              </a:rPr>
              <a:t>והתנסות ב- </a:t>
            </a:r>
            <a:r>
              <a:rPr kumimoji="0" lang="en-US" sz="2000" b="1" i="0" u="none" strike="noStrike" kern="1200" cap="none" spc="-30" normalizeH="0" baseline="0" noProof="0" dirty="0">
                <a:ln>
                  <a:noFill/>
                </a:ln>
                <a:solidFill>
                  <a:prstClr val="white">
                    <a:alpha val="80000"/>
                  </a:prstClr>
                </a:solidFill>
                <a:effectLst/>
                <a:uLnTx/>
                <a:uFillTx/>
                <a:latin typeface="Calibri"/>
                <a:ea typeface="+mn-ea"/>
                <a:cs typeface="Calibri"/>
              </a:rPr>
              <a:t>AI</a:t>
            </a:r>
            <a:r>
              <a:rPr kumimoji="0" lang="he-IL" sz="2000" b="1" i="0" u="none" strike="noStrike" kern="1200" cap="none" spc="-30" normalizeH="0" baseline="0" noProof="0" dirty="0">
                <a:ln>
                  <a:noFill/>
                </a:ln>
                <a:solidFill>
                  <a:prstClr val="white">
                    <a:alpha val="80000"/>
                  </a:prstClr>
                </a:solidFill>
                <a:effectLst/>
                <a:uLnTx/>
                <a:uFillTx/>
                <a:latin typeface="Calibri"/>
                <a:ea typeface="+mn-ea"/>
                <a:cs typeface="Calibri"/>
              </a:rPr>
              <a:t> דרך המקרה של הערכה תרבותית</a:t>
            </a:r>
            <a:endParaRPr kumimoji="0" lang="he-IL" sz="2000" b="0" i="0" u="none" strike="noStrike" kern="1200" cap="none" spc="0" normalizeH="0" baseline="0" noProof="0" dirty="0">
              <a:ln>
                <a:noFill/>
              </a:ln>
              <a:solidFill>
                <a:prstClr val="white">
                  <a:alpha val="80000"/>
                </a:prstClr>
              </a:solidFill>
              <a:effectLst/>
              <a:uLnTx/>
              <a:uFillTx/>
              <a:latin typeface="Calibri"/>
              <a:ea typeface="+mn-ea"/>
              <a:cs typeface="Calibri"/>
            </a:endParaRPr>
          </a:p>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he-IL" sz="2000" b="0" i="0" u="none" strike="noStrike" kern="1200" cap="none" spc="0" normalizeH="0" baseline="0" noProof="0" dirty="0">
              <a:ln>
                <a:noFill/>
              </a:ln>
              <a:solidFill>
                <a:prstClr val="white">
                  <a:alpha val="80000"/>
                </a:prstClr>
              </a:solidFill>
              <a:effectLst/>
              <a:uLnTx/>
              <a:uFillTx/>
              <a:latin typeface="Calibri"/>
              <a:ea typeface="+mn-ea"/>
              <a:cs typeface="Calibri"/>
            </a:endParaRPr>
          </a:p>
        </p:txBody>
      </p:sp>
      <p:sp>
        <p:nvSpPr>
          <p:cNvPr id="9" name="מלבן 8">
            <a:extLst>
              <a:ext uri="{FF2B5EF4-FFF2-40B4-BE49-F238E27FC236}">
                <a16:creationId xmlns:a16="http://schemas.microsoft.com/office/drawing/2014/main" id="{F610B093-01FF-FB9C-4877-69563ADDDC3D}"/>
              </a:ext>
            </a:extLst>
          </p:cNvPr>
          <p:cNvSpPr/>
          <p:nvPr/>
        </p:nvSpPr>
        <p:spPr>
          <a:xfrm>
            <a:off x="5359940" y="5644772"/>
            <a:ext cx="583660" cy="6933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Calibri"/>
              <a:ea typeface="+mn-ea"/>
              <a:cs typeface="Calibri"/>
            </a:endParaRPr>
          </a:p>
        </p:txBody>
      </p:sp>
      <p:sp>
        <p:nvSpPr>
          <p:cNvPr id="3" name="תיבת טקסט 2">
            <a:extLst>
              <a:ext uri="{FF2B5EF4-FFF2-40B4-BE49-F238E27FC236}">
                <a16:creationId xmlns:a16="http://schemas.microsoft.com/office/drawing/2014/main" id="{A89783AF-C000-0423-A996-6C0581BA8BBE}"/>
              </a:ext>
            </a:extLst>
          </p:cNvPr>
          <p:cNvSpPr txBox="1"/>
          <p:nvPr/>
        </p:nvSpPr>
        <p:spPr>
          <a:xfrm>
            <a:off x="4853787" y="5046384"/>
            <a:ext cx="6666899" cy="1595950"/>
          </a:xfrm>
          <a:prstGeom prst="rect">
            <a:avLst/>
          </a:prstGeom>
          <a:noFill/>
        </p:spPr>
        <p:txBody>
          <a:bodyPr wrap="square">
            <a:spAutoFit/>
          </a:bodyPr>
          <a:lstStyle/>
          <a:p>
            <a:pPr marL="0" marR="0" lvl="0" indent="0" algn="r" defTabSz="914400" rtl="1" eaLnBrk="1" fontAlgn="auto" latinLnBrk="0" hangingPunct="1">
              <a:lnSpc>
                <a:spcPts val="3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Calibri"/>
              </a:rPr>
              <a:t>GEN-AI</a:t>
            </a:r>
            <a:r>
              <a:rPr kumimoji="0" lang="he-IL" sz="1800" b="1" i="0" u="none" strike="noStrike" kern="1200" cap="none" spc="0" normalizeH="0" baseline="0" noProof="0" dirty="0">
                <a:ln>
                  <a:noFill/>
                </a:ln>
                <a:solidFill>
                  <a:prstClr val="black"/>
                </a:solidFill>
                <a:effectLst/>
                <a:uLnTx/>
                <a:uFillTx/>
                <a:latin typeface="Calibri"/>
                <a:ea typeface="+mn-ea"/>
                <a:cs typeface="Calibri"/>
              </a:rPr>
              <a:t>  - "חיה" מסוג חדש - לא רק "כלי" כי אם </a:t>
            </a:r>
            <a:r>
              <a:rPr kumimoji="0" lang="he-IL" sz="1800" b="1" i="1" u="none" strike="noStrike" kern="1200" cap="none" spc="0" normalizeH="0" baseline="0" noProof="0" dirty="0">
                <a:ln>
                  <a:noFill/>
                </a:ln>
                <a:solidFill>
                  <a:prstClr val="black"/>
                </a:solidFill>
                <a:effectLst/>
                <a:uLnTx/>
                <a:uFillTx/>
                <a:latin typeface="Calibri"/>
                <a:ea typeface="+mn-ea"/>
                <a:cs typeface="Calibri"/>
              </a:rPr>
              <a:t>שותף קוגניטיבי</a:t>
            </a:r>
          </a:p>
          <a:p>
            <a:pPr marL="0" marR="0" lvl="0" indent="0" algn="r" defTabSz="914400" rtl="1" eaLnBrk="1" fontAlgn="auto" latinLnBrk="0" hangingPunct="1">
              <a:lnSpc>
                <a:spcPts val="3000"/>
              </a:lnSpc>
              <a:spcBef>
                <a:spcPts val="0"/>
              </a:spcBef>
              <a:spcAft>
                <a:spcPts val="0"/>
              </a:spcAft>
              <a:buClrTx/>
              <a:buSzTx/>
              <a:buFontTx/>
              <a:buNone/>
              <a:tabLst/>
              <a:defRPr/>
            </a:pPr>
            <a:r>
              <a:rPr kumimoji="0" lang="he-IL" sz="1800" b="1" i="0" u="none" strike="noStrike" kern="1200" cap="none" spc="0" normalizeH="0" baseline="0" noProof="0" dirty="0">
                <a:ln>
                  <a:noFill/>
                </a:ln>
                <a:solidFill>
                  <a:prstClr val="black"/>
                </a:solidFill>
                <a:effectLst/>
                <a:uLnTx/>
                <a:uFillTx/>
                <a:latin typeface="Calibri"/>
                <a:ea typeface="+mn-ea"/>
                <a:cs typeface="Calibri"/>
              </a:rPr>
              <a:t>אוריינות </a:t>
            </a:r>
            <a:r>
              <a:rPr kumimoji="0" lang="en-US" sz="1800" b="1" i="0" u="none" strike="noStrike" kern="1200" cap="none" spc="0" normalizeH="0" baseline="0" noProof="0" dirty="0">
                <a:ln>
                  <a:noFill/>
                </a:ln>
                <a:solidFill>
                  <a:prstClr val="black"/>
                </a:solidFill>
                <a:effectLst/>
                <a:uLnTx/>
                <a:uFillTx/>
                <a:latin typeface="Calibri"/>
                <a:ea typeface="+mn-ea"/>
                <a:cs typeface="Calibri"/>
              </a:rPr>
              <a:t>:AI</a:t>
            </a:r>
            <a:endParaRPr kumimoji="0" lang="he-IL" sz="1800" b="1" i="0" u="none" strike="noStrike" kern="1200" cap="none" spc="0" normalizeH="0" baseline="0" noProof="0" dirty="0">
              <a:ln>
                <a:noFill/>
              </a:ln>
              <a:solidFill>
                <a:prstClr val="black"/>
              </a:solidFill>
              <a:effectLst/>
              <a:uLnTx/>
              <a:uFillTx/>
              <a:latin typeface="Calibri"/>
              <a:ea typeface="+mn-ea"/>
              <a:cs typeface="Calibri"/>
            </a:endParaRPr>
          </a:p>
          <a:p>
            <a:pPr marL="342900" marR="0" lvl="0" indent="-342900" algn="r" defTabSz="914400" rtl="1" eaLnBrk="1" fontAlgn="auto" latinLnBrk="0" hangingPunct="1">
              <a:lnSpc>
                <a:spcPts val="3000"/>
              </a:lnSpc>
              <a:spcBef>
                <a:spcPts val="0"/>
              </a:spcBef>
              <a:spcAft>
                <a:spcPts val="0"/>
              </a:spcAft>
              <a:buClrTx/>
              <a:buSzTx/>
              <a:buFont typeface="Wingdings" panose="05000000000000000000" pitchFamily="2" charset="2"/>
              <a:buChar char="ü"/>
              <a:tabLst/>
              <a:defRPr/>
            </a:pPr>
            <a:r>
              <a:rPr kumimoji="0" lang="he-IL" sz="1800" b="0" i="0" u="none" strike="noStrike" kern="1200" cap="none" spc="0" normalizeH="0" baseline="0" noProof="0" dirty="0">
                <a:ln>
                  <a:noFill/>
                </a:ln>
                <a:solidFill>
                  <a:prstClr val="black"/>
                </a:solidFill>
                <a:effectLst/>
                <a:uLnTx/>
                <a:uFillTx/>
                <a:latin typeface="Calibri"/>
                <a:ea typeface="+mn-ea"/>
                <a:cs typeface="Calibri"/>
              </a:rPr>
              <a:t>בלתי נמנעת, גם כדי להכיר את יכולות ולהשתמש בהם</a:t>
            </a:r>
          </a:p>
          <a:p>
            <a:pPr marL="342900" marR="0" lvl="0" indent="-342900" algn="r" defTabSz="914400" rtl="1" eaLnBrk="1" fontAlgn="auto" latinLnBrk="0" hangingPunct="1">
              <a:lnSpc>
                <a:spcPts val="3000"/>
              </a:lnSpc>
              <a:spcBef>
                <a:spcPts val="0"/>
              </a:spcBef>
              <a:spcAft>
                <a:spcPts val="0"/>
              </a:spcAft>
              <a:buClrTx/>
              <a:buSzTx/>
              <a:buFont typeface="Wingdings" panose="05000000000000000000" pitchFamily="2" charset="2"/>
              <a:buChar char="ü"/>
              <a:tabLst/>
              <a:defRPr/>
            </a:pPr>
            <a:r>
              <a:rPr kumimoji="0" lang="he-IL" sz="1800" b="0" i="0" u="none" strike="noStrike" kern="1200" cap="none" spc="0" normalizeH="0" baseline="0" noProof="0" dirty="0">
                <a:ln>
                  <a:noFill/>
                </a:ln>
                <a:solidFill>
                  <a:prstClr val="black"/>
                </a:solidFill>
                <a:effectLst/>
                <a:uLnTx/>
                <a:uFillTx/>
                <a:latin typeface="Calibri"/>
                <a:ea typeface="+mn-ea"/>
                <a:cs typeface="Calibri"/>
              </a:rPr>
              <a:t>וכדי ללמוד להיזהר (כי יש ממה) גם בהקשר למורשת תרבותית</a:t>
            </a:r>
          </a:p>
        </p:txBody>
      </p:sp>
      <p:sp>
        <p:nvSpPr>
          <p:cNvPr id="8" name="מציין מיקום של מספר שקופית 7">
            <a:extLst>
              <a:ext uri="{FF2B5EF4-FFF2-40B4-BE49-F238E27FC236}">
                <a16:creationId xmlns:a16="http://schemas.microsoft.com/office/drawing/2014/main" id="{7993BCA0-5E7F-8613-CED6-5F4A62C57CC7}"/>
              </a:ext>
            </a:extLst>
          </p:cNvPr>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E63CF5B-B534-4D8E-A4F2-6F99BE4EEAF5}" type="slidenum">
              <a:rPr kumimoji="0" lang="he-IL" sz="1200" b="0" i="0" u="none" strike="noStrike" kern="1200" cap="none" spc="0" normalizeH="0" baseline="0" noProof="0" smtClean="0">
                <a:ln>
                  <a:noFill/>
                </a:ln>
                <a:solidFill>
                  <a:prstClr val="black">
                    <a:tint val="82000"/>
                  </a:prstClr>
                </a:solidFill>
                <a:effectLst/>
                <a:uLnTx/>
                <a:uFillTx/>
                <a:latin typeface="Calibri"/>
                <a:ea typeface="+mn-ea"/>
                <a:cs typeface="Calibri"/>
              </a:rPr>
              <a:pPr marL="0" marR="0" lvl="0" indent="0" algn="l" defTabSz="914400" rtl="1" eaLnBrk="1" fontAlgn="auto" latinLnBrk="0" hangingPunct="1">
                <a:lnSpc>
                  <a:spcPct val="100000"/>
                </a:lnSpc>
                <a:spcBef>
                  <a:spcPts val="0"/>
                </a:spcBef>
                <a:spcAft>
                  <a:spcPts val="0"/>
                </a:spcAft>
                <a:buClrTx/>
                <a:buSzTx/>
                <a:buFontTx/>
                <a:buNone/>
                <a:tabLst/>
                <a:defRPr/>
              </a:pPr>
              <a:t>1</a:t>
            </a:fld>
            <a:endParaRPr kumimoji="0" lang="he-IL" sz="1200" b="0" i="0" u="none" strike="noStrike" kern="1200" cap="none" spc="0" normalizeH="0" baseline="0" noProof="0">
              <a:ln>
                <a:noFill/>
              </a:ln>
              <a:solidFill>
                <a:prstClr val="black">
                  <a:tint val="82000"/>
                </a:prstClr>
              </a:solidFill>
              <a:effectLst/>
              <a:uLnTx/>
              <a:uFillTx/>
              <a:latin typeface="Calibri"/>
              <a:ea typeface="+mn-ea"/>
              <a:cs typeface="Calibri"/>
            </a:endParaRPr>
          </a:p>
        </p:txBody>
      </p:sp>
    </p:spTree>
    <p:extLst>
      <p:ext uri="{BB962C8B-B14F-4D97-AF65-F5344CB8AC3E}">
        <p14:creationId xmlns:p14="http://schemas.microsoft.com/office/powerpoint/2010/main" val="37860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A6E87-924E-4C4E-0D28-9342D1F98F60}"/>
            </a:ext>
          </a:extLst>
        </p:cNvPr>
        <p:cNvGrpSpPr/>
        <p:nvPr/>
      </p:nvGrpSpPr>
      <p:grpSpPr>
        <a:xfrm>
          <a:off x="0" y="0"/>
          <a:ext cx="0" cy="0"/>
          <a:chOff x="0" y="0"/>
          <a:chExt cx="0" cy="0"/>
        </a:xfrm>
      </p:grpSpPr>
      <p:pic>
        <p:nvPicPr>
          <p:cNvPr id="5" name="מציין מיקום תוכן 4" descr="תמונה שמכילה טקסט, אדום, צילום מסך, ריבוע&#10;&#10;התיאור נוצר באופן אוטומטי">
            <a:extLst>
              <a:ext uri="{FF2B5EF4-FFF2-40B4-BE49-F238E27FC236}">
                <a16:creationId xmlns:a16="http://schemas.microsoft.com/office/drawing/2014/main" id="{2FDD4288-B145-8B44-7C8E-581496D41F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7460" y="19985"/>
            <a:ext cx="7334239" cy="7092015"/>
          </a:xfrm>
        </p:spPr>
      </p:pic>
      <p:pic>
        <p:nvPicPr>
          <p:cNvPr id="12" name="תמונה 11">
            <a:extLst>
              <a:ext uri="{FF2B5EF4-FFF2-40B4-BE49-F238E27FC236}">
                <a16:creationId xmlns:a16="http://schemas.microsoft.com/office/drawing/2014/main" id="{79E50E3B-326C-8882-9B67-00AC4B9B3E03}"/>
              </a:ext>
            </a:extLst>
          </p:cNvPr>
          <p:cNvPicPr>
            <a:picLocks noChangeAspect="1"/>
          </p:cNvPicPr>
          <p:nvPr/>
        </p:nvPicPr>
        <p:blipFill>
          <a:blip r:embed="rId4"/>
          <a:stretch>
            <a:fillRect/>
          </a:stretch>
        </p:blipFill>
        <p:spPr>
          <a:xfrm>
            <a:off x="14682345" y="4846476"/>
            <a:ext cx="403200" cy="403200"/>
          </a:xfrm>
          <a:prstGeom prst="rect">
            <a:avLst/>
          </a:prstGeom>
        </p:spPr>
      </p:pic>
      <p:pic>
        <p:nvPicPr>
          <p:cNvPr id="14" name="תמונה 13">
            <a:extLst>
              <a:ext uri="{FF2B5EF4-FFF2-40B4-BE49-F238E27FC236}">
                <a16:creationId xmlns:a16="http://schemas.microsoft.com/office/drawing/2014/main" id="{4671223C-E06D-82AA-A0D9-5F2285BCE354}"/>
              </a:ext>
            </a:extLst>
          </p:cNvPr>
          <p:cNvPicPr>
            <a:picLocks noChangeAspect="1"/>
          </p:cNvPicPr>
          <p:nvPr/>
        </p:nvPicPr>
        <p:blipFill>
          <a:blip r:embed="rId5"/>
          <a:stretch>
            <a:fillRect/>
          </a:stretch>
        </p:blipFill>
        <p:spPr>
          <a:xfrm>
            <a:off x="14693153" y="3228957"/>
            <a:ext cx="392392" cy="400085"/>
          </a:xfrm>
          <a:prstGeom prst="rect">
            <a:avLst/>
          </a:prstGeom>
        </p:spPr>
      </p:pic>
      <p:grpSp>
        <p:nvGrpSpPr>
          <p:cNvPr id="17" name="קבוצה 16">
            <a:extLst>
              <a:ext uri="{FF2B5EF4-FFF2-40B4-BE49-F238E27FC236}">
                <a16:creationId xmlns:a16="http://schemas.microsoft.com/office/drawing/2014/main" id="{A80BF4B9-F252-154A-A0A9-613B9892D228}"/>
              </a:ext>
            </a:extLst>
          </p:cNvPr>
          <p:cNvGrpSpPr/>
          <p:nvPr/>
        </p:nvGrpSpPr>
        <p:grpSpPr>
          <a:xfrm>
            <a:off x="3349981" y="737835"/>
            <a:ext cx="4157372" cy="4789330"/>
            <a:chOff x="3514951" y="712435"/>
            <a:chExt cx="4043200" cy="4599033"/>
          </a:xfrm>
        </p:grpSpPr>
        <p:pic>
          <p:nvPicPr>
            <p:cNvPr id="7" name="תמונה 6">
              <a:extLst>
                <a:ext uri="{FF2B5EF4-FFF2-40B4-BE49-F238E27FC236}">
                  <a16:creationId xmlns:a16="http://schemas.microsoft.com/office/drawing/2014/main" id="{DC79A7F5-9B74-1A3F-BA06-FDE21EEE9469}"/>
                </a:ext>
              </a:extLst>
            </p:cNvPr>
            <p:cNvPicPr>
              <a:picLocks noChangeAspect="1"/>
            </p:cNvPicPr>
            <p:nvPr/>
          </p:nvPicPr>
          <p:blipFill>
            <a:blip r:embed="rId4"/>
            <a:stretch>
              <a:fillRect/>
            </a:stretch>
          </p:blipFill>
          <p:spPr>
            <a:xfrm>
              <a:off x="3916562" y="4077689"/>
              <a:ext cx="396000" cy="396000"/>
            </a:xfrm>
            <a:prstGeom prst="rect">
              <a:avLst/>
            </a:prstGeom>
          </p:spPr>
        </p:pic>
        <p:pic>
          <p:nvPicPr>
            <p:cNvPr id="9" name="תמונה 8">
              <a:extLst>
                <a:ext uri="{FF2B5EF4-FFF2-40B4-BE49-F238E27FC236}">
                  <a16:creationId xmlns:a16="http://schemas.microsoft.com/office/drawing/2014/main" id="{FEECCB88-AC61-B35C-5467-48002DFD425B}"/>
                </a:ext>
              </a:extLst>
            </p:cNvPr>
            <p:cNvPicPr>
              <a:picLocks noChangeAspect="1"/>
            </p:cNvPicPr>
            <p:nvPr/>
          </p:nvPicPr>
          <p:blipFill>
            <a:blip r:embed="rId5"/>
            <a:stretch>
              <a:fillRect/>
            </a:stretch>
          </p:blipFill>
          <p:spPr>
            <a:xfrm>
              <a:off x="6762560" y="712435"/>
              <a:ext cx="392392" cy="400085"/>
            </a:xfrm>
            <a:prstGeom prst="rect">
              <a:avLst/>
            </a:prstGeom>
          </p:spPr>
        </p:pic>
        <p:pic>
          <p:nvPicPr>
            <p:cNvPr id="11" name="תמונה 10">
              <a:extLst>
                <a:ext uri="{FF2B5EF4-FFF2-40B4-BE49-F238E27FC236}">
                  <a16:creationId xmlns:a16="http://schemas.microsoft.com/office/drawing/2014/main" id="{16F4F924-6322-46E2-7E4B-BC2203126EC6}"/>
                </a:ext>
              </a:extLst>
            </p:cNvPr>
            <p:cNvPicPr>
              <a:picLocks noChangeAspect="1"/>
            </p:cNvPicPr>
            <p:nvPr/>
          </p:nvPicPr>
          <p:blipFill>
            <a:blip r:embed="rId4"/>
            <a:stretch>
              <a:fillRect/>
            </a:stretch>
          </p:blipFill>
          <p:spPr>
            <a:xfrm>
              <a:off x="7154951" y="4908268"/>
              <a:ext cx="403200" cy="403200"/>
            </a:xfrm>
            <a:prstGeom prst="rect">
              <a:avLst/>
            </a:prstGeom>
          </p:spPr>
        </p:pic>
        <p:pic>
          <p:nvPicPr>
            <p:cNvPr id="13" name="תמונה 12">
              <a:extLst>
                <a:ext uri="{FF2B5EF4-FFF2-40B4-BE49-F238E27FC236}">
                  <a16:creationId xmlns:a16="http://schemas.microsoft.com/office/drawing/2014/main" id="{3DC2AFBA-5EBE-12A4-6983-71B69D69C3A8}"/>
                </a:ext>
              </a:extLst>
            </p:cNvPr>
            <p:cNvPicPr>
              <a:picLocks noChangeAspect="1"/>
            </p:cNvPicPr>
            <p:nvPr/>
          </p:nvPicPr>
          <p:blipFill>
            <a:blip r:embed="rId5"/>
            <a:stretch>
              <a:fillRect/>
            </a:stretch>
          </p:blipFill>
          <p:spPr>
            <a:xfrm>
              <a:off x="3514951" y="1135380"/>
              <a:ext cx="392392" cy="400085"/>
            </a:xfrm>
            <a:prstGeom prst="rect">
              <a:avLst/>
            </a:prstGeom>
          </p:spPr>
        </p:pic>
        <p:pic>
          <p:nvPicPr>
            <p:cNvPr id="16" name="תמונה 15">
              <a:extLst>
                <a:ext uri="{FF2B5EF4-FFF2-40B4-BE49-F238E27FC236}">
                  <a16:creationId xmlns:a16="http://schemas.microsoft.com/office/drawing/2014/main" id="{804BF895-290B-D795-ED8A-D1DA42C9D8FA}"/>
                </a:ext>
              </a:extLst>
            </p:cNvPr>
            <p:cNvPicPr>
              <a:picLocks noChangeAspect="1"/>
            </p:cNvPicPr>
            <p:nvPr/>
          </p:nvPicPr>
          <p:blipFill>
            <a:blip r:embed="rId5"/>
            <a:stretch>
              <a:fillRect/>
            </a:stretch>
          </p:blipFill>
          <p:spPr>
            <a:xfrm>
              <a:off x="5545278" y="2398977"/>
              <a:ext cx="392392" cy="400085"/>
            </a:xfrm>
            <a:prstGeom prst="rect">
              <a:avLst/>
            </a:prstGeom>
          </p:spPr>
        </p:pic>
      </p:grpSp>
      <p:cxnSp>
        <p:nvCxnSpPr>
          <p:cNvPr id="25" name="מחבר חץ ישר 24">
            <a:extLst>
              <a:ext uri="{FF2B5EF4-FFF2-40B4-BE49-F238E27FC236}">
                <a16:creationId xmlns:a16="http://schemas.microsoft.com/office/drawing/2014/main" id="{815F8FBF-03AB-FABC-9A38-D5A2F7E47BBB}"/>
              </a:ext>
            </a:extLst>
          </p:cNvPr>
          <p:cNvCxnSpPr>
            <a:cxnSpLocks/>
            <a:endCxn id="16" idx="2"/>
          </p:cNvCxnSpPr>
          <p:nvPr/>
        </p:nvCxnSpPr>
        <p:spPr>
          <a:xfrm flipV="1">
            <a:off x="5614035" y="2910802"/>
            <a:ext cx="25341" cy="3516686"/>
          </a:xfrm>
          <a:prstGeom prst="straightConnector1">
            <a:avLst/>
          </a:prstGeom>
          <a:ln w="57150">
            <a:solidFill>
              <a:srgbClr val="4053A2"/>
            </a:solidFill>
            <a:tailEnd type="triangle"/>
          </a:ln>
        </p:spPr>
        <p:style>
          <a:lnRef idx="3">
            <a:schemeClr val="accent4"/>
          </a:lnRef>
          <a:fillRef idx="0">
            <a:schemeClr val="accent4"/>
          </a:fillRef>
          <a:effectRef idx="2">
            <a:schemeClr val="accent4"/>
          </a:effectRef>
          <a:fontRef idx="minor">
            <a:schemeClr val="tx1"/>
          </a:fontRef>
        </p:style>
      </p:cxnSp>
      <p:cxnSp>
        <p:nvCxnSpPr>
          <p:cNvPr id="28" name="מחבר חץ ישר 27">
            <a:extLst>
              <a:ext uri="{FF2B5EF4-FFF2-40B4-BE49-F238E27FC236}">
                <a16:creationId xmlns:a16="http://schemas.microsoft.com/office/drawing/2014/main" id="{1E250292-F31A-A256-FF6A-83756CCA6D06}"/>
              </a:ext>
            </a:extLst>
          </p:cNvPr>
          <p:cNvCxnSpPr>
            <a:cxnSpLocks/>
            <a:endCxn id="16" idx="1"/>
          </p:cNvCxnSpPr>
          <p:nvPr/>
        </p:nvCxnSpPr>
        <p:spPr>
          <a:xfrm>
            <a:off x="1612900" y="2702481"/>
            <a:ext cx="3824740" cy="1"/>
          </a:xfrm>
          <a:prstGeom prst="straightConnector1">
            <a:avLst/>
          </a:prstGeom>
          <a:ln w="57150">
            <a:solidFill>
              <a:srgbClr val="4053A2"/>
            </a:solidFill>
            <a:tailEnd type="triangle"/>
          </a:ln>
        </p:spPr>
        <p:style>
          <a:lnRef idx="3">
            <a:schemeClr val="accent4"/>
          </a:lnRef>
          <a:fillRef idx="0">
            <a:schemeClr val="accent4"/>
          </a:fillRef>
          <a:effectRef idx="2">
            <a:schemeClr val="accent4"/>
          </a:effectRef>
          <a:fontRef idx="minor">
            <a:schemeClr val="tx1"/>
          </a:fontRef>
        </p:style>
      </p:cxnSp>
      <p:cxnSp>
        <p:nvCxnSpPr>
          <p:cNvPr id="32" name="מחבר חץ ישר 31">
            <a:extLst>
              <a:ext uri="{FF2B5EF4-FFF2-40B4-BE49-F238E27FC236}">
                <a16:creationId xmlns:a16="http://schemas.microsoft.com/office/drawing/2014/main" id="{8C044689-0F3B-979E-B926-9F4C44D566B6}"/>
              </a:ext>
            </a:extLst>
          </p:cNvPr>
          <p:cNvCxnSpPr>
            <a:cxnSpLocks/>
          </p:cNvCxnSpPr>
          <p:nvPr/>
        </p:nvCxnSpPr>
        <p:spPr>
          <a:xfrm flipV="1">
            <a:off x="5191360" y="4546600"/>
            <a:ext cx="0" cy="1880888"/>
          </a:xfrm>
          <a:prstGeom prst="straightConnector1">
            <a:avLst/>
          </a:prstGeom>
          <a:ln w="57150">
            <a:solidFill>
              <a:srgbClr val="4053A2"/>
            </a:solidFill>
            <a:tailEnd type="triangle"/>
          </a:ln>
        </p:spPr>
        <p:style>
          <a:lnRef idx="3">
            <a:schemeClr val="accent4"/>
          </a:lnRef>
          <a:fillRef idx="0">
            <a:schemeClr val="accent4"/>
          </a:fillRef>
          <a:effectRef idx="2">
            <a:schemeClr val="accent4"/>
          </a:effectRef>
          <a:fontRef idx="minor">
            <a:schemeClr val="tx1"/>
          </a:fontRef>
        </p:style>
      </p:cxnSp>
      <p:cxnSp>
        <p:nvCxnSpPr>
          <p:cNvPr id="33" name="מחבר חץ ישר 32">
            <a:extLst>
              <a:ext uri="{FF2B5EF4-FFF2-40B4-BE49-F238E27FC236}">
                <a16:creationId xmlns:a16="http://schemas.microsoft.com/office/drawing/2014/main" id="{9328046E-B502-1BD1-B0BF-B7CBDA6B2630}"/>
              </a:ext>
            </a:extLst>
          </p:cNvPr>
          <p:cNvCxnSpPr>
            <a:cxnSpLocks/>
          </p:cNvCxnSpPr>
          <p:nvPr/>
        </p:nvCxnSpPr>
        <p:spPr>
          <a:xfrm>
            <a:off x="1612900" y="4421137"/>
            <a:ext cx="3390900" cy="0"/>
          </a:xfrm>
          <a:prstGeom prst="straightConnector1">
            <a:avLst/>
          </a:prstGeom>
          <a:ln w="57150">
            <a:solidFill>
              <a:srgbClr val="4053A2"/>
            </a:solidFill>
            <a:tailEnd type="triangle"/>
          </a:ln>
        </p:spPr>
        <p:style>
          <a:lnRef idx="3">
            <a:schemeClr val="accent4"/>
          </a:lnRef>
          <a:fillRef idx="0">
            <a:schemeClr val="accent4"/>
          </a:fillRef>
          <a:effectRef idx="2">
            <a:schemeClr val="accent4"/>
          </a:effectRef>
          <a:fontRef idx="minor">
            <a:schemeClr val="tx1"/>
          </a:fontRef>
        </p:style>
      </p:cxnSp>
      <p:sp>
        <p:nvSpPr>
          <p:cNvPr id="6" name="כותרת 1">
            <a:extLst>
              <a:ext uri="{FF2B5EF4-FFF2-40B4-BE49-F238E27FC236}">
                <a16:creationId xmlns:a16="http://schemas.microsoft.com/office/drawing/2014/main" id="{BB007210-8129-F12D-87B1-D621C559646A}"/>
              </a:ext>
            </a:extLst>
          </p:cNvPr>
          <p:cNvSpPr>
            <a:spLocks noGrp="1"/>
          </p:cNvSpPr>
          <p:nvPr>
            <p:ph type="title"/>
          </p:nvPr>
        </p:nvSpPr>
        <p:spPr>
          <a:xfrm>
            <a:off x="838200" y="365125"/>
            <a:ext cx="10515600" cy="668338"/>
          </a:xfrm>
        </p:spPr>
        <p:txBody>
          <a:bodyPr>
            <a:noAutofit/>
          </a:bodyPr>
          <a:lstStyle/>
          <a:p>
            <a:r>
              <a:rPr lang="he-IL" sz="3200" dirty="0"/>
              <a:t>מה זאת אומרת</a:t>
            </a:r>
            <a:br>
              <a:rPr lang="en-US" sz="3200" dirty="0"/>
            </a:br>
            <a:r>
              <a:rPr lang="he-IL" sz="3200" dirty="0"/>
              <a:t>"מנסה להבין"?</a:t>
            </a:r>
          </a:p>
        </p:txBody>
      </p:sp>
      <p:sp>
        <p:nvSpPr>
          <p:cNvPr id="2" name="תיבת טקסט 1">
            <a:hlinkClick r:id="rId6" action="ppaction://hlinkfile"/>
            <a:extLst>
              <a:ext uri="{FF2B5EF4-FFF2-40B4-BE49-F238E27FC236}">
                <a16:creationId xmlns:a16="http://schemas.microsoft.com/office/drawing/2014/main" id="{FA55F065-EF74-4CE2-74F7-777A033E3001}"/>
              </a:ext>
            </a:extLst>
          </p:cNvPr>
          <p:cNvSpPr txBox="1"/>
          <p:nvPr/>
        </p:nvSpPr>
        <p:spPr>
          <a:xfrm>
            <a:off x="8511699" y="6442429"/>
            <a:ext cx="428020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Calibri"/>
                <a:hlinkClick r:id="rId6" action="ppaction://hlinkfile"/>
              </a:rPr>
              <a:t> alephplace.com/</a:t>
            </a:r>
            <a:r>
              <a:rPr kumimoji="0" lang="en-US" sz="1600" b="0" i="0" u="none" strike="noStrike" kern="1200" cap="none" spc="0" normalizeH="0" baseline="0" noProof="0" dirty="0" err="1">
                <a:ln>
                  <a:noFill/>
                </a:ln>
                <a:solidFill>
                  <a:prstClr val="black"/>
                </a:solidFill>
                <a:effectLst/>
                <a:uLnTx/>
                <a:uFillTx/>
                <a:latin typeface="Calibri"/>
                <a:ea typeface="+mn-ea"/>
                <a:cs typeface="Calibri"/>
                <a:hlinkClick r:id="rId6" action="ppaction://hlinkfile"/>
              </a:rPr>
              <a:t>Icomos</a:t>
            </a:r>
            <a:r>
              <a:rPr kumimoji="0" lang="en-US" sz="1600" b="0" i="0" u="none" strike="noStrike" kern="1200" cap="none" spc="0" normalizeH="0" baseline="0" noProof="0" dirty="0">
                <a:ln>
                  <a:noFill/>
                </a:ln>
                <a:solidFill>
                  <a:prstClr val="black"/>
                </a:solidFill>
                <a:effectLst/>
                <a:uLnTx/>
                <a:uFillTx/>
                <a:latin typeface="Calibri"/>
                <a:ea typeface="+mn-ea"/>
                <a:cs typeface="Calibri"/>
                <a:hlinkClick r:id="rId6" action="ppaction://hlinkfile"/>
              </a:rPr>
              <a:t>/parameters.html </a:t>
            </a:r>
            <a:endParaRPr kumimoji="0" lang="en-US" sz="16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4" name="תיבת טקסט 3">
            <a:extLst>
              <a:ext uri="{FF2B5EF4-FFF2-40B4-BE49-F238E27FC236}">
                <a16:creationId xmlns:a16="http://schemas.microsoft.com/office/drawing/2014/main" id="{DAD2F52F-4FC2-1791-F613-42EC2E53D8F1}"/>
              </a:ext>
            </a:extLst>
          </p:cNvPr>
          <p:cNvSpPr txBox="1"/>
          <p:nvPr/>
        </p:nvSpPr>
        <p:spPr>
          <a:xfrm>
            <a:off x="4494125" y="2099562"/>
            <a:ext cx="6859671" cy="1737014"/>
          </a:xfrm>
          <a:prstGeom prst="rect">
            <a:avLst/>
          </a:prstGeom>
          <a:noFill/>
        </p:spPr>
        <p:txBody>
          <a:bodyPr wrap="square">
            <a:spAutoFit/>
          </a:bodyPr>
          <a:lstStyle/>
          <a:p>
            <a:pPr marL="0" marR="0" lvl="0" indent="0" algn="r" defTabSz="914400" rtl="1" eaLnBrk="1" fontAlgn="auto" latinLnBrk="0" hangingPunct="1">
              <a:lnSpc>
                <a:spcPts val="26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black"/>
                </a:solidFill>
                <a:effectLst/>
                <a:uLnTx/>
                <a:uFillTx/>
                <a:latin typeface="Calibri"/>
                <a:ea typeface="+mn-ea"/>
                <a:cs typeface="Calibri"/>
              </a:rPr>
              <a:t>"</a:t>
            </a:r>
            <a:r>
              <a:rPr kumimoji="0" lang="he-IL" sz="1800" b="0" i="0" u="none" strike="noStrike" kern="1200" cap="none" spc="0" normalizeH="0" baseline="0" noProof="0" dirty="0">
                <a:ln>
                  <a:noFill/>
                </a:ln>
                <a:solidFill>
                  <a:prstClr val="black"/>
                </a:solidFill>
                <a:effectLst/>
                <a:highlight>
                  <a:srgbClr val="8CC63F"/>
                </a:highlight>
                <a:uLnTx/>
                <a:uFillTx/>
                <a:latin typeface="Calibri"/>
                <a:ea typeface="+mn-ea"/>
                <a:cs typeface="Calibri"/>
              </a:rPr>
              <a:t>מגדל המים </a:t>
            </a:r>
            <a:r>
              <a:rPr kumimoji="0" lang="he-IL" sz="1800" b="0" i="0" u="none" strike="noStrike" kern="1200" cap="none" spc="0" normalizeH="0" baseline="0" noProof="0" dirty="0">
                <a:ln>
                  <a:noFill/>
                </a:ln>
                <a:solidFill>
                  <a:prstClr val="black"/>
                </a:solidFill>
                <a:effectLst/>
                <a:uLnTx/>
                <a:uFillTx/>
                <a:latin typeface="Calibri"/>
                <a:ea typeface="+mn-ea"/>
                <a:cs typeface="Calibri"/>
              </a:rPr>
              <a:t>נבנה בשנת </a:t>
            </a:r>
            <a:r>
              <a:rPr kumimoji="0" lang="he-IL" sz="1800" b="0" i="0" u="none" strike="noStrike" kern="1200" cap="none" spc="0" normalizeH="0" baseline="0" noProof="0" dirty="0">
                <a:ln>
                  <a:noFill/>
                </a:ln>
                <a:solidFill>
                  <a:prstClr val="black"/>
                </a:solidFill>
                <a:effectLst/>
                <a:highlight>
                  <a:srgbClr val="FAB979"/>
                </a:highlight>
                <a:uLnTx/>
                <a:uFillTx/>
                <a:latin typeface="Calibri"/>
                <a:ea typeface="+mn-ea"/>
                <a:cs typeface="Calibri"/>
              </a:rPr>
              <a:t>1923</a:t>
            </a:r>
            <a:r>
              <a:rPr kumimoji="0" lang="he-IL" sz="1800" b="0" i="0" u="none" strike="noStrike" kern="1200" cap="none" spc="0" normalizeH="0" baseline="0" noProof="0" dirty="0">
                <a:ln>
                  <a:noFill/>
                </a:ln>
                <a:solidFill>
                  <a:prstClr val="black"/>
                </a:solidFill>
                <a:effectLst/>
                <a:uLnTx/>
                <a:uFillTx/>
                <a:latin typeface="Calibri"/>
                <a:ea typeface="+mn-ea"/>
                <a:cs typeface="Calibri"/>
              </a:rPr>
              <a:t>, </a:t>
            </a:r>
          </a:p>
          <a:p>
            <a:pPr marL="0" marR="0" lvl="0" indent="0" algn="r" defTabSz="914400" rtl="1" eaLnBrk="1" fontAlgn="auto" latinLnBrk="0" hangingPunct="1">
              <a:lnSpc>
                <a:spcPts val="26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black"/>
                </a:solidFill>
                <a:effectLst/>
                <a:uLnTx/>
                <a:uFillTx/>
                <a:latin typeface="Calibri"/>
                <a:ea typeface="+mn-ea"/>
                <a:cs typeface="Calibri"/>
              </a:rPr>
              <a:t>יחד עם המבנים הראשונים של </a:t>
            </a:r>
          </a:p>
          <a:p>
            <a:pPr marL="0" marR="0" lvl="0" indent="0" algn="r" defTabSz="914400" rtl="1" eaLnBrk="1" fontAlgn="auto" latinLnBrk="0" hangingPunct="1">
              <a:lnSpc>
                <a:spcPts val="26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black"/>
                </a:solidFill>
                <a:effectLst/>
                <a:highlight>
                  <a:srgbClr val="FAB979"/>
                </a:highlight>
                <a:uLnTx/>
                <a:uFillTx/>
                <a:latin typeface="Calibri"/>
                <a:ea typeface="+mn-ea"/>
                <a:cs typeface="Calibri"/>
              </a:rPr>
              <a:t>קיבוץ </a:t>
            </a:r>
            <a:r>
              <a:rPr kumimoji="0" lang="he-IL" sz="1800" b="0" i="0" u="none" strike="noStrike" kern="1200" cap="none" spc="0" normalizeH="0" baseline="0" noProof="0" dirty="0">
                <a:ln>
                  <a:noFill/>
                </a:ln>
                <a:solidFill>
                  <a:prstClr val="black"/>
                </a:solidFill>
                <a:effectLst/>
                <a:uLnTx/>
                <a:uFillTx/>
                <a:latin typeface="Calibri"/>
                <a:ea typeface="+mn-ea"/>
                <a:cs typeface="Calibri"/>
              </a:rPr>
              <a:t>אילת השחר, על ידי חברי </a:t>
            </a:r>
          </a:p>
          <a:p>
            <a:pPr marL="0" marR="0" lvl="0" indent="0" algn="r" defTabSz="914400" rtl="1" eaLnBrk="1" fontAlgn="auto" latinLnBrk="0" hangingPunct="1">
              <a:lnSpc>
                <a:spcPts val="26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black"/>
                </a:solidFill>
                <a:effectLst/>
                <a:uLnTx/>
                <a:uFillTx/>
                <a:latin typeface="Calibri"/>
                <a:ea typeface="+mn-ea"/>
                <a:cs typeface="Calibri"/>
              </a:rPr>
              <a:t>קבוצת "</a:t>
            </a:r>
            <a:r>
              <a:rPr kumimoji="0" lang="he-IL" sz="1800" b="0" i="0" u="none" strike="noStrike" kern="1200" cap="none" spc="0" normalizeH="0" baseline="0" noProof="0" dirty="0">
                <a:ln>
                  <a:noFill/>
                </a:ln>
                <a:solidFill>
                  <a:prstClr val="black"/>
                </a:solidFill>
                <a:effectLst/>
                <a:highlight>
                  <a:srgbClr val="FAB979"/>
                </a:highlight>
                <a:uLnTx/>
                <a:uFillTx/>
                <a:latin typeface="Calibri"/>
                <a:ea typeface="+mn-ea"/>
                <a:cs typeface="Calibri"/>
              </a:rPr>
              <a:t>אחווה</a:t>
            </a:r>
            <a:r>
              <a:rPr kumimoji="0" lang="he-IL" sz="1800" b="0" i="0" u="none" strike="noStrike" kern="1200" cap="none" spc="0" normalizeH="0" baseline="0" noProof="0" dirty="0">
                <a:ln>
                  <a:noFill/>
                </a:ln>
                <a:solidFill>
                  <a:prstClr val="black"/>
                </a:solidFill>
                <a:effectLst/>
                <a:uLnTx/>
                <a:uFillTx/>
                <a:latin typeface="Calibri"/>
                <a:ea typeface="+mn-ea"/>
                <a:cs typeface="Calibri"/>
              </a:rPr>
              <a:t>" מגדוד העבודה, </a:t>
            </a:r>
          </a:p>
          <a:p>
            <a:pPr marL="0" marR="0" lvl="0" indent="0" algn="r" defTabSz="914400" rtl="1" eaLnBrk="1" fontAlgn="auto" latinLnBrk="0" hangingPunct="1">
              <a:lnSpc>
                <a:spcPts val="26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black"/>
                </a:solidFill>
                <a:effectLst/>
                <a:uLnTx/>
                <a:uFillTx/>
                <a:latin typeface="Calibri"/>
                <a:ea typeface="+mn-ea"/>
                <a:cs typeface="Calibri"/>
              </a:rPr>
              <a:t>תחת פיקוחו של מיכאל ארליך."</a:t>
            </a:r>
          </a:p>
        </p:txBody>
      </p:sp>
      <p:sp>
        <p:nvSpPr>
          <p:cNvPr id="3" name="מציין מיקום של מספר שקופית 2">
            <a:extLst>
              <a:ext uri="{FF2B5EF4-FFF2-40B4-BE49-F238E27FC236}">
                <a16:creationId xmlns:a16="http://schemas.microsoft.com/office/drawing/2014/main" id="{CB814CA3-90D4-B0F6-CCD0-D868CF7861C6}"/>
              </a:ext>
            </a:extLst>
          </p:cNvPr>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E63CF5B-B534-4D8E-A4F2-6F99BE4EEAF5}" type="slidenum">
              <a:rPr kumimoji="0" lang="he-IL" sz="1200" b="0" i="0" u="none" strike="noStrike" kern="1200" cap="none" spc="0" normalizeH="0" baseline="0" noProof="0" smtClean="0">
                <a:ln>
                  <a:noFill/>
                </a:ln>
                <a:solidFill>
                  <a:prstClr val="black">
                    <a:tint val="82000"/>
                  </a:prstClr>
                </a:solidFill>
                <a:effectLst/>
                <a:uLnTx/>
                <a:uFillTx/>
                <a:latin typeface="Calibri"/>
                <a:ea typeface="+mn-ea"/>
                <a:cs typeface="Calibri"/>
              </a:rPr>
              <a:pPr marL="0" marR="0" lvl="0" indent="0" algn="l" defTabSz="914400" rtl="1" eaLnBrk="1" fontAlgn="auto" latinLnBrk="0" hangingPunct="1">
                <a:lnSpc>
                  <a:spcPct val="100000"/>
                </a:lnSpc>
                <a:spcBef>
                  <a:spcPts val="0"/>
                </a:spcBef>
                <a:spcAft>
                  <a:spcPts val="0"/>
                </a:spcAft>
                <a:buClrTx/>
                <a:buSzTx/>
                <a:buFontTx/>
                <a:buNone/>
                <a:tabLst/>
                <a:defRPr/>
              </a:pPr>
              <a:t>10</a:t>
            </a:fld>
            <a:endParaRPr kumimoji="0" lang="he-IL" sz="1200" b="0" i="0" u="none" strike="noStrike" kern="1200" cap="none" spc="0" normalizeH="0" baseline="0" noProof="0">
              <a:ln>
                <a:noFill/>
              </a:ln>
              <a:solidFill>
                <a:prstClr val="black">
                  <a:tint val="82000"/>
                </a:prstClr>
              </a:solidFill>
              <a:effectLst/>
              <a:uLnTx/>
              <a:uFillTx/>
              <a:latin typeface="Calibri"/>
              <a:ea typeface="+mn-ea"/>
              <a:cs typeface="Calibri"/>
            </a:endParaRPr>
          </a:p>
        </p:txBody>
      </p:sp>
    </p:spTree>
    <p:extLst>
      <p:ext uri="{BB962C8B-B14F-4D97-AF65-F5344CB8AC3E}">
        <p14:creationId xmlns:p14="http://schemas.microsoft.com/office/powerpoint/2010/main" val="187165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10"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1E876-2952-407F-2882-406BFD3DB68D}"/>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5A3F79DA-CC60-704C-2626-D989CEA8D85C}"/>
              </a:ext>
            </a:extLst>
          </p:cNvPr>
          <p:cNvSpPr>
            <a:spLocks noGrp="1"/>
          </p:cNvSpPr>
          <p:nvPr>
            <p:ph type="title"/>
          </p:nvPr>
        </p:nvSpPr>
        <p:spPr>
          <a:xfrm>
            <a:off x="838200" y="365125"/>
            <a:ext cx="10515600" cy="668545"/>
          </a:xfrm>
        </p:spPr>
        <p:txBody>
          <a:bodyPr>
            <a:normAutofit/>
          </a:bodyPr>
          <a:lstStyle/>
          <a:p>
            <a:r>
              <a:rPr lang="he-IL" altLang="he-IL" dirty="0"/>
              <a:t>איך קורה הקסם של </a:t>
            </a:r>
            <a:r>
              <a:rPr lang="en-US" altLang="he-IL" dirty="0"/>
              <a:t>Gen AI </a:t>
            </a:r>
            <a:r>
              <a:rPr lang="he-IL" altLang="he-IL" dirty="0"/>
              <a:t> - ניסיון שלי להבין עם </a:t>
            </a:r>
            <a:r>
              <a:rPr lang="he-IL" altLang="he-IL" dirty="0" err="1"/>
              <a:t>ג'פטו</a:t>
            </a:r>
            <a:endParaRPr lang="he-IL" dirty="0"/>
          </a:p>
        </p:txBody>
      </p:sp>
      <p:sp>
        <p:nvSpPr>
          <p:cNvPr id="5" name="Rectangle 2">
            <a:extLst>
              <a:ext uri="{FF2B5EF4-FFF2-40B4-BE49-F238E27FC236}">
                <a16:creationId xmlns:a16="http://schemas.microsoft.com/office/drawing/2014/main" id="{AE73DB1F-A3DA-E697-068E-6F4B398FFBBE}"/>
              </a:ext>
            </a:extLst>
          </p:cNvPr>
          <p:cNvSpPr>
            <a:spLocks noGrp="1" noChangeArrowheads="1"/>
          </p:cNvSpPr>
          <p:nvPr>
            <p:ph idx="1"/>
          </p:nvPr>
        </p:nvSpPr>
        <p:spPr bwMode="auto">
          <a:xfrm>
            <a:off x="4305146" y="1166813"/>
            <a:ext cx="7048654" cy="75713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lvl="0" indent="0">
              <a:buNone/>
            </a:pPr>
            <a:r>
              <a:rPr lang="he-IL" altLang="he-IL" sz="1600" dirty="0"/>
              <a:t> ישנה קבוצה של אדריכלי שימור שלמדו אותם קורסים אך כל אחד פיתח תשומת לב ומומחיות שונה וכולם תורמים  את הפרמטרים שלהם לתכנון של עיר היסטורית על מורכבויותיה. </a:t>
            </a:r>
            <a:br>
              <a:rPr lang="en-US" altLang="he-IL" sz="1600" dirty="0"/>
            </a:br>
            <a:r>
              <a:rPr lang="he-IL" altLang="he-IL" sz="1600" dirty="0"/>
              <a:t>האם זו אנלוגיה? (לראשי הקשב </a:t>
            </a:r>
            <a:r>
              <a:rPr lang="he-IL" altLang="he-IL" sz="1600" dirty="0" err="1"/>
              <a:t>בטרנספורמר</a:t>
            </a:r>
            <a:r>
              <a:rPr lang="he-IL" altLang="he-IL" sz="1600" dirty="0"/>
              <a:t>)</a:t>
            </a:r>
          </a:p>
        </p:txBody>
      </p:sp>
      <p:sp>
        <p:nvSpPr>
          <p:cNvPr id="3" name="מציין מיקום של מספר שקופית 2">
            <a:extLst>
              <a:ext uri="{FF2B5EF4-FFF2-40B4-BE49-F238E27FC236}">
                <a16:creationId xmlns:a16="http://schemas.microsoft.com/office/drawing/2014/main" id="{412C24D2-0FC9-DB04-637B-512C60F3E61D}"/>
              </a:ext>
            </a:extLst>
          </p:cNvPr>
          <p:cNvSpPr>
            <a:spLocks noGrp="1"/>
          </p:cNvSpPr>
          <p:nvPr>
            <p:ph type="sldNum" sz="quarter" idx="12"/>
          </p:nvPr>
        </p:nvSpPr>
        <p:spPr>
          <a:xfrm>
            <a:off x="838200" y="6309484"/>
            <a:ext cx="664029" cy="445879"/>
          </a:xfrm>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41096A9E-3A03-452F-801E-A472F081A5F4}" type="slidenum">
              <a:rPr kumimoji="0" lang="he-IL" sz="2000" b="0" i="0" u="none" strike="noStrike" kern="1200" cap="none" spc="0" normalizeH="0" baseline="0" noProof="0" smtClean="0">
                <a:ln>
                  <a:noFill/>
                </a:ln>
                <a:solidFill>
                  <a:prstClr val="black">
                    <a:tint val="82000"/>
                  </a:prstClr>
                </a:solidFill>
                <a:effectLst/>
                <a:uLnTx/>
                <a:uFillTx/>
                <a:latin typeface="Calibri"/>
                <a:ea typeface="+mn-ea"/>
                <a:cs typeface="Calibri"/>
              </a:rPr>
              <a:pPr marL="0" marR="0" lvl="0" indent="0" algn="l" defTabSz="914400" rtl="1" eaLnBrk="1" fontAlgn="auto" latinLnBrk="0" hangingPunct="1">
                <a:lnSpc>
                  <a:spcPct val="100000"/>
                </a:lnSpc>
                <a:spcBef>
                  <a:spcPts val="0"/>
                </a:spcBef>
                <a:spcAft>
                  <a:spcPts val="0"/>
                </a:spcAft>
                <a:buClrTx/>
                <a:buSzTx/>
                <a:buFontTx/>
                <a:buNone/>
                <a:tabLst/>
                <a:defRPr/>
              </a:pPr>
              <a:t>11</a:t>
            </a:fld>
            <a:endParaRPr kumimoji="0" lang="he-IL" sz="2000" b="0" i="0" u="none" strike="noStrike" kern="1200" cap="none" spc="0" normalizeH="0" baseline="0" noProof="0">
              <a:ln>
                <a:noFill/>
              </a:ln>
              <a:solidFill>
                <a:prstClr val="black">
                  <a:tint val="82000"/>
                </a:prstClr>
              </a:solidFill>
              <a:effectLst/>
              <a:uLnTx/>
              <a:uFillTx/>
              <a:latin typeface="Calibri"/>
              <a:ea typeface="+mn-ea"/>
              <a:cs typeface="Calibri"/>
            </a:endParaRPr>
          </a:p>
        </p:txBody>
      </p:sp>
      <p:sp>
        <p:nvSpPr>
          <p:cNvPr id="7" name="תיבת טקסט 6">
            <a:extLst>
              <a:ext uri="{FF2B5EF4-FFF2-40B4-BE49-F238E27FC236}">
                <a16:creationId xmlns:a16="http://schemas.microsoft.com/office/drawing/2014/main" id="{9AFA5442-A8C2-99A2-89C0-0DAD8F6C9224}"/>
              </a:ext>
            </a:extLst>
          </p:cNvPr>
          <p:cNvSpPr txBox="1"/>
          <p:nvPr/>
        </p:nvSpPr>
        <p:spPr>
          <a:xfrm>
            <a:off x="4305147" y="2229559"/>
            <a:ext cx="7048653" cy="3118803"/>
          </a:xfrm>
          <a:prstGeom prst="rect">
            <a:avLst/>
          </a:prstGeom>
          <a:noFill/>
        </p:spPr>
        <p:txBody>
          <a:bodyPr wrap="square">
            <a:spAutoFit/>
          </a:bodyPr>
          <a:lstStyle/>
          <a:p>
            <a:pPr marL="0" marR="0" lvl="0" indent="0" algn="r" defTabSz="914400" rtl="1" eaLnBrk="1" fontAlgn="auto" latinLnBrk="0" hangingPunct="1">
              <a:lnSpc>
                <a:spcPct val="100000"/>
              </a:lnSpc>
              <a:spcBef>
                <a:spcPts val="0"/>
              </a:spcBef>
              <a:spcAft>
                <a:spcPts val="400"/>
              </a:spcAft>
              <a:buClrTx/>
              <a:buSzTx/>
              <a:buFontTx/>
              <a:buNone/>
              <a:tabLst/>
              <a:defRPr/>
            </a:pPr>
            <a:r>
              <a:rPr kumimoji="0" lang="he-IL" sz="2000" b="1" i="0" u="none" strike="noStrike" kern="1200" cap="none" spc="0" normalizeH="0" baseline="0" noProof="0" dirty="0">
                <a:ln>
                  <a:noFill/>
                </a:ln>
                <a:solidFill>
                  <a:prstClr val="black"/>
                </a:solidFill>
                <a:effectLst/>
                <a:uLnTx/>
                <a:uFillTx/>
                <a:latin typeface="Calibri"/>
                <a:ea typeface="+mn-ea"/>
                <a:cs typeface="Calibri"/>
              </a:rPr>
              <a:t>כן, זו  אנלוגיה תקפה </a:t>
            </a:r>
            <a:r>
              <a:rPr kumimoji="0" lang="he-IL" sz="2000" b="0" i="0" u="none" strike="noStrike" kern="1200" cap="none" spc="0" normalizeH="0" baseline="0" noProof="0" dirty="0">
                <a:ln>
                  <a:noFill/>
                </a:ln>
                <a:solidFill>
                  <a:prstClr val="black"/>
                </a:solidFill>
                <a:effectLst/>
                <a:uLnTx/>
                <a:uFillTx/>
                <a:latin typeface="Calibri"/>
                <a:ea typeface="+mn-ea"/>
                <a:cs typeface="Calibri"/>
              </a:rPr>
              <a:t>למנגנון של ראשי הקשב במודל </a:t>
            </a:r>
            <a:r>
              <a:rPr kumimoji="0" lang="he-IL" sz="2000" b="0" i="0" u="none" strike="noStrike" kern="1200" cap="none" spc="0" normalizeH="0" baseline="0" noProof="0" dirty="0" err="1">
                <a:ln>
                  <a:noFill/>
                </a:ln>
                <a:solidFill>
                  <a:prstClr val="black"/>
                </a:solidFill>
                <a:effectLst/>
                <a:uLnTx/>
                <a:uFillTx/>
                <a:latin typeface="Calibri"/>
                <a:ea typeface="+mn-ea"/>
                <a:cs typeface="Calibri"/>
              </a:rPr>
              <a:t>טרנספורמר</a:t>
            </a:r>
            <a:r>
              <a:rPr kumimoji="0" lang="he-IL" sz="2000" b="0" i="0" u="none" strike="noStrike" kern="1200" cap="none" spc="0" normalizeH="0" baseline="0" noProof="0" dirty="0">
                <a:ln>
                  <a:noFill/>
                </a:ln>
                <a:solidFill>
                  <a:prstClr val="black"/>
                </a:solidFill>
                <a:effectLst/>
                <a:uLnTx/>
                <a:uFillTx/>
                <a:latin typeface="Calibri"/>
                <a:ea typeface="+mn-ea"/>
                <a:cs typeface="Calibri"/>
              </a:rPr>
              <a:t> כמו </a:t>
            </a:r>
            <a:r>
              <a:rPr kumimoji="0" lang="en-US" sz="2000" b="0" i="0" u="none" strike="noStrike" kern="1200" cap="none" spc="0" normalizeH="0" baseline="0" noProof="0" dirty="0">
                <a:ln>
                  <a:noFill/>
                </a:ln>
                <a:solidFill>
                  <a:prstClr val="black"/>
                </a:solidFill>
                <a:effectLst/>
                <a:uLnTx/>
                <a:uFillTx/>
                <a:latin typeface="Calibri"/>
                <a:ea typeface="+mn-ea"/>
                <a:cs typeface="Calibri"/>
              </a:rPr>
              <a:t>GPT </a:t>
            </a:r>
          </a:p>
          <a:p>
            <a:pPr marL="0" marR="0" lvl="0" indent="0" algn="r" defTabSz="914400" rtl="1" eaLnBrk="1" fontAlgn="auto" latinLnBrk="0" hangingPunct="1">
              <a:lnSpc>
                <a:spcPct val="100000"/>
              </a:lnSpc>
              <a:spcBef>
                <a:spcPts val="0"/>
              </a:spcBef>
              <a:spcAft>
                <a:spcPts val="400"/>
              </a:spcAft>
              <a:buClrTx/>
              <a:buSzTx/>
              <a:buFontTx/>
              <a:buNone/>
              <a:tabLst/>
              <a:defRPr/>
            </a:pPr>
            <a:r>
              <a:rPr kumimoji="0" lang="he-IL" sz="2000" b="1" i="0" u="none" strike="noStrike" kern="1200" cap="none" spc="0" normalizeH="0" baseline="0" noProof="0" dirty="0">
                <a:ln>
                  <a:noFill/>
                </a:ln>
                <a:solidFill>
                  <a:prstClr val="black"/>
                </a:solidFill>
                <a:effectLst/>
                <a:uLnTx/>
                <a:uFillTx/>
                <a:latin typeface="Calibri"/>
                <a:ea typeface="+mn-ea"/>
                <a:cs typeface="Calibri"/>
              </a:rPr>
              <a:t>נפרק את האנלוגיה:</a:t>
            </a:r>
            <a:endParaRPr kumimoji="0" lang="he-IL" sz="2000" b="0" i="0" u="none" strike="noStrike" kern="1200" cap="none" spc="0" normalizeH="0" baseline="0" noProof="0" dirty="0">
              <a:ln>
                <a:noFill/>
              </a:ln>
              <a:solidFill>
                <a:prstClr val="black"/>
              </a:solidFill>
              <a:effectLst/>
              <a:uLnTx/>
              <a:uFillTx/>
              <a:latin typeface="Calibri"/>
              <a:ea typeface="+mn-ea"/>
              <a:cs typeface="Calibri"/>
            </a:endParaRPr>
          </a:p>
          <a:p>
            <a:pPr marL="285750" marR="0" lvl="0" indent="-285750" algn="r" defTabSz="914400" rtl="1"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he-IL" sz="2000" b="0" i="0" u="none" strike="noStrike" kern="1200" cap="none" spc="0" normalizeH="0" baseline="0" noProof="0" dirty="0">
                <a:ln>
                  <a:noFill/>
                </a:ln>
                <a:solidFill>
                  <a:prstClr val="black"/>
                </a:solidFill>
                <a:effectLst/>
                <a:uLnTx/>
                <a:uFillTx/>
                <a:latin typeface="Calibri"/>
                <a:ea typeface="+mn-ea"/>
                <a:cs typeface="Calibri"/>
              </a:rPr>
              <a:t>האדריכלים שלמדו אותם קורסים → ראשי הקשב שכולם עברו אימון על אותם נתונים.</a:t>
            </a:r>
          </a:p>
          <a:p>
            <a:pPr marL="285750" marR="0" lvl="0" indent="-285750" algn="r" defTabSz="914400" rtl="1"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he-IL" sz="2000" b="0" i="0" u="none" strike="noStrike" kern="1200" cap="none" spc="0" normalizeH="0" baseline="0" noProof="0" dirty="0">
                <a:ln>
                  <a:noFill/>
                </a:ln>
                <a:solidFill>
                  <a:prstClr val="black"/>
                </a:solidFill>
                <a:effectLst/>
                <a:uLnTx/>
                <a:uFillTx/>
                <a:latin typeface="Calibri"/>
                <a:ea typeface="+mn-ea"/>
                <a:cs typeface="Calibri"/>
              </a:rPr>
              <a:t>כל אחד פיתח מומחיות שונה →  כל ראש קשב מתמקד בהיבט אחר בטקסט (תחביר, זמנים, הפניות).</a:t>
            </a:r>
          </a:p>
          <a:p>
            <a:pPr marL="285750" marR="0" lvl="0" indent="-285750" algn="r" defTabSz="914400" rtl="1"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he-IL" sz="2000" b="0" i="0" u="none" strike="noStrike" kern="1200" cap="none" spc="0" normalizeH="0" baseline="0" noProof="0" dirty="0">
                <a:ln>
                  <a:noFill/>
                </a:ln>
                <a:solidFill>
                  <a:prstClr val="black"/>
                </a:solidFill>
                <a:effectLst/>
                <a:uLnTx/>
                <a:uFillTx/>
                <a:latin typeface="Calibri"/>
                <a:ea typeface="+mn-ea"/>
                <a:cs typeface="Calibri"/>
              </a:rPr>
              <a:t>כולם תורמים לפרויקט משותף →  ראשי הקשב יוצרים יחד הבנת הקשר מלאה.</a:t>
            </a:r>
          </a:p>
          <a:p>
            <a:pPr marL="285750" marR="0" lvl="0" indent="-285750" algn="r" defTabSz="914400" rtl="1"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he-IL" sz="2000" b="0" i="0" u="none" strike="noStrike" kern="1200" cap="none" spc="0" normalizeH="0" baseline="0" noProof="0" dirty="0">
                <a:ln>
                  <a:noFill/>
                </a:ln>
                <a:solidFill>
                  <a:prstClr val="black"/>
                </a:solidFill>
                <a:effectLst/>
                <a:uLnTx/>
                <a:uFillTx/>
                <a:latin typeface="Calibri"/>
                <a:ea typeface="+mn-ea"/>
                <a:cs typeface="Calibri"/>
              </a:rPr>
              <a:t>מורכבות עיר היסטורית →   טקסט עשיר שדורש הבנה רב-שכבתית..</a:t>
            </a:r>
          </a:p>
        </p:txBody>
      </p:sp>
      <p:sp>
        <p:nvSpPr>
          <p:cNvPr id="8" name="AutoShape 4" descr="A colorful cartoon-style illustration depicting a diverse city with a mix of historical stone buildings and modern structures at the center. Surrounding the city are five cartoon-style conservation experts. At least one of the experts is a woman wearing a construction helmet, and the others include men and women in professional attire resembling architects. Each expert has a small icon nearby representing their expertise: an open book for history, a green leaf for eco-friendly design, a ruler for safety standards, etc. The experts stand in a semicircle around the city, facing it, with cheerful expressions. Arrows or curved lines connect the experts to the city to illustrate collaboration. The scene is clean, bright, with cheerful expressions and soft, light colors. The background is light and conveys teamwork and cooperation.">
            <a:extLst>
              <a:ext uri="{FF2B5EF4-FFF2-40B4-BE49-F238E27FC236}">
                <a16:creationId xmlns:a16="http://schemas.microsoft.com/office/drawing/2014/main" id="{C0BB9CFD-3AEC-7431-4AA2-385B38226B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a:ea typeface="+mn-ea"/>
              <a:cs typeface="Calibri"/>
            </a:endParaRPr>
          </a:p>
        </p:txBody>
      </p:sp>
      <p:sp>
        <p:nvSpPr>
          <p:cNvPr id="11" name="AutoShape 6" descr="A colorful cartoon-style illustration depicting a diverse city with a mix of historical stone buildings and modern structures at the center. In place of a central tower, include a water tower resembling a simplified and cartoonish version of the one provided in the reference image, with a clean, friendly, and illustrated style. Surrounding the city are five cartoon-style conservation experts. At least one of the experts is a woman wearing a construction helmet, and the others include men and women in professional attire resembling architects. Each expert has a small icon nearby representing their expertise: an open book for history, a green leaf for eco-friendly design, a ruler for safety standards, etc. The experts stand in a semicircle around the city, facing it, with cheerful expressions. Arrows or curved lines connect the experts to the city to illustrate collaboration. The scene is clean, bright, with cheerful expressions and soft, light colors. The background is light and conveys teamwork and cooperation.">
            <a:extLst>
              <a:ext uri="{FF2B5EF4-FFF2-40B4-BE49-F238E27FC236}">
                <a16:creationId xmlns:a16="http://schemas.microsoft.com/office/drawing/2014/main" id="{D5DC8C16-EF9B-EE4C-0CAC-C1A212F7CDB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a:ea typeface="+mn-ea"/>
              <a:cs typeface="Calibri"/>
            </a:endParaRPr>
          </a:p>
        </p:txBody>
      </p:sp>
      <p:pic>
        <p:nvPicPr>
          <p:cNvPr id="21" name="תמונה 20" descr="תמונה שמכילה סרטים מצוירים, אדם, אנימציה, סרט מצויר">
            <a:extLst>
              <a:ext uri="{FF2B5EF4-FFF2-40B4-BE49-F238E27FC236}">
                <a16:creationId xmlns:a16="http://schemas.microsoft.com/office/drawing/2014/main" id="{FBD54AAF-F7EC-E434-D08C-EA79D44C4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88" y="2229559"/>
            <a:ext cx="3567659" cy="3567659"/>
          </a:xfrm>
          <a:prstGeom prst="rect">
            <a:avLst/>
          </a:prstGeom>
        </p:spPr>
      </p:pic>
    </p:spTree>
    <p:extLst>
      <p:ext uri="{BB962C8B-B14F-4D97-AF65-F5344CB8AC3E}">
        <p14:creationId xmlns:p14="http://schemas.microsoft.com/office/powerpoint/2010/main" val="396075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7E4EA10-32E6-4AE0-34E9-28A8192E6010}"/>
              </a:ext>
            </a:extLst>
          </p:cNvPr>
          <p:cNvSpPr>
            <a:spLocks noGrp="1"/>
          </p:cNvSpPr>
          <p:nvPr>
            <p:ph type="title"/>
          </p:nvPr>
        </p:nvSpPr>
        <p:spPr/>
        <p:txBody>
          <a:bodyPr>
            <a:normAutofit fontScale="90000"/>
          </a:bodyPr>
          <a:lstStyle/>
          <a:p>
            <a:r>
              <a:rPr lang="he-IL" altLang="he-IL" dirty="0"/>
              <a:t>✍️ </a:t>
            </a:r>
            <a:r>
              <a:rPr lang="he-IL" dirty="0"/>
              <a:t>נתחיל בתרגיל חימום קצר </a:t>
            </a:r>
            <a:r>
              <a:rPr lang="he-IL" dirty="0" err="1"/>
              <a:t>בג'פטו</a:t>
            </a:r>
            <a:br>
              <a:rPr lang="he-IL" altLang="he-IL" dirty="0"/>
            </a:br>
            <a:endParaRPr lang="he-IL" dirty="0"/>
          </a:p>
        </p:txBody>
      </p:sp>
      <p:sp>
        <p:nvSpPr>
          <p:cNvPr id="4" name="מציין מיקום של מספר שקופית 3">
            <a:extLst>
              <a:ext uri="{FF2B5EF4-FFF2-40B4-BE49-F238E27FC236}">
                <a16:creationId xmlns:a16="http://schemas.microsoft.com/office/drawing/2014/main" id="{3D9AE847-550E-8D2A-E8F0-BCDC338FDAB7}"/>
              </a:ext>
            </a:extLst>
          </p:cNvPr>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41096A9E-3A03-452F-801E-A472F081A5F4}" type="slidenum">
              <a:rPr kumimoji="0" lang="he-IL" sz="2000" b="0" i="0" u="none" strike="noStrike" kern="1200" cap="none" spc="0" normalizeH="0" baseline="0" noProof="0" smtClean="0">
                <a:ln>
                  <a:noFill/>
                </a:ln>
                <a:solidFill>
                  <a:prstClr val="black">
                    <a:tint val="82000"/>
                  </a:prstClr>
                </a:solidFill>
                <a:effectLst/>
                <a:uLnTx/>
                <a:uFillTx/>
                <a:latin typeface="Calibri"/>
                <a:ea typeface="+mn-ea"/>
                <a:cs typeface="Calibri"/>
              </a:rPr>
              <a:pPr marL="0" marR="0" lvl="0" indent="0" algn="l" defTabSz="914400" rtl="1" eaLnBrk="1" fontAlgn="auto" latinLnBrk="0" hangingPunct="1">
                <a:lnSpc>
                  <a:spcPct val="100000"/>
                </a:lnSpc>
                <a:spcBef>
                  <a:spcPts val="0"/>
                </a:spcBef>
                <a:spcAft>
                  <a:spcPts val="0"/>
                </a:spcAft>
                <a:buClrTx/>
                <a:buSzTx/>
                <a:buFontTx/>
                <a:buNone/>
                <a:tabLst/>
                <a:defRPr/>
              </a:pPr>
              <a:t>12</a:t>
            </a:fld>
            <a:endParaRPr kumimoji="0" lang="he-IL" sz="2000" b="0" i="0" u="none" strike="noStrike" kern="1200" cap="none" spc="0" normalizeH="0" baseline="0" noProof="0">
              <a:ln>
                <a:noFill/>
              </a:ln>
              <a:solidFill>
                <a:prstClr val="black">
                  <a:tint val="82000"/>
                </a:prstClr>
              </a:solidFill>
              <a:effectLst/>
              <a:uLnTx/>
              <a:uFillTx/>
              <a:latin typeface="Calibri"/>
              <a:ea typeface="+mn-ea"/>
              <a:cs typeface="Calibri"/>
            </a:endParaRPr>
          </a:p>
        </p:txBody>
      </p:sp>
      <p:sp>
        <p:nvSpPr>
          <p:cNvPr id="5" name="תיבת טקסט 4">
            <a:hlinkClick r:id="rId3" action="ppaction://hlinkfile"/>
            <a:extLst>
              <a:ext uri="{FF2B5EF4-FFF2-40B4-BE49-F238E27FC236}">
                <a16:creationId xmlns:a16="http://schemas.microsoft.com/office/drawing/2014/main" id="{552AEE05-4A79-0631-5F7D-CF4562AF8326}"/>
              </a:ext>
            </a:extLst>
          </p:cNvPr>
          <p:cNvSpPr txBox="1"/>
          <p:nvPr/>
        </p:nvSpPr>
        <p:spPr>
          <a:xfrm>
            <a:off x="4854388" y="886580"/>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Calibri"/>
                <a:hlinkClick r:id="rId3" action="ppaction://hlinkfile"/>
              </a:rPr>
              <a:t>alephplace.com/</a:t>
            </a:r>
            <a:r>
              <a:rPr kumimoji="0" lang="en-US" sz="1800" b="1" i="0" u="none" strike="noStrike" kern="1200" cap="none" spc="0" normalizeH="0" baseline="0" noProof="0" dirty="0" err="1">
                <a:ln>
                  <a:noFill/>
                </a:ln>
                <a:solidFill>
                  <a:prstClr val="black"/>
                </a:solidFill>
                <a:effectLst/>
                <a:uLnTx/>
                <a:uFillTx/>
                <a:latin typeface="Calibri"/>
                <a:ea typeface="+mn-ea"/>
                <a:cs typeface="Calibri"/>
                <a:hlinkClick r:id="rId3" action="ppaction://hlinkfile"/>
              </a:rPr>
              <a:t>Icomos</a:t>
            </a:r>
            <a:r>
              <a:rPr kumimoji="0" lang="en-US" sz="1800" b="1" i="0" u="none" strike="noStrike" kern="1200" cap="none" spc="0" normalizeH="0" baseline="0" noProof="0" dirty="0">
                <a:ln>
                  <a:noFill/>
                </a:ln>
                <a:solidFill>
                  <a:prstClr val="black"/>
                </a:solidFill>
                <a:effectLst/>
                <a:uLnTx/>
                <a:uFillTx/>
                <a:latin typeface="Calibri"/>
                <a:ea typeface="+mn-ea"/>
                <a:cs typeface="Calibri"/>
                <a:hlinkClick r:id="rId3" action="ppaction://hlinkfile"/>
              </a:rPr>
              <a:t>/#prompt </a:t>
            </a:r>
            <a:endParaRPr kumimoji="0" lang="he-IL" sz="1800" b="0" i="0" u="none" strike="noStrike" kern="1200" cap="none" spc="0" normalizeH="0" baseline="0" noProof="0" dirty="0">
              <a:ln>
                <a:noFill/>
              </a:ln>
              <a:solidFill>
                <a:prstClr val="black"/>
              </a:solidFill>
              <a:effectLst/>
              <a:uLnTx/>
              <a:uFillTx/>
              <a:latin typeface="Calibri"/>
              <a:ea typeface="+mn-ea"/>
              <a:cs typeface="Calibri"/>
            </a:endParaRPr>
          </a:p>
        </p:txBody>
      </p:sp>
      <p:pic>
        <p:nvPicPr>
          <p:cNvPr id="9" name="תמונה 8">
            <a:extLst>
              <a:ext uri="{FF2B5EF4-FFF2-40B4-BE49-F238E27FC236}">
                <a16:creationId xmlns:a16="http://schemas.microsoft.com/office/drawing/2014/main" id="{73121CC9-7FD9-6611-9EDC-86467339D85E}"/>
              </a:ext>
            </a:extLst>
          </p:cNvPr>
          <p:cNvPicPr>
            <a:picLocks noChangeAspect="1"/>
          </p:cNvPicPr>
          <p:nvPr/>
        </p:nvPicPr>
        <p:blipFill>
          <a:blip r:embed="rId4"/>
          <a:srcRect t="8667"/>
          <a:stretch>
            <a:fillRect/>
          </a:stretch>
        </p:blipFill>
        <p:spPr>
          <a:xfrm>
            <a:off x="1502229" y="826790"/>
            <a:ext cx="9684083" cy="6031210"/>
          </a:xfrm>
          <a:prstGeom prst="rect">
            <a:avLst/>
          </a:prstGeom>
        </p:spPr>
      </p:pic>
      <p:sp>
        <p:nvSpPr>
          <p:cNvPr id="10" name="תיבת טקסט 9">
            <a:hlinkClick r:id="rId3" action="ppaction://hlinkfile"/>
            <a:extLst>
              <a:ext uri="{FF2B5EF4-FFF2-40B4-BE49-F238E27FC236}">
                <a16:creationId xmlns:a16="http://schemas.microsoft.com/office/drawing/2014/main" id="{19A8A85D-82CB-4727-05BE-CC820C52B537}"/>
              </a:ext>
            </a:extLst>
          </p:cNvPr>
          <p:cNvSpPr txBox="1"/>
          <p:nvPr/>
        </p:nvSpPr>
        <p:spPr>
          <a:xfrm>
            <a:off x="1170214" y="262488"/>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Calibri"/>
                <a:hlinkClick r:id="rId5" action="ppaction://hlinkfile"/>
              </a:rPr>
              <a:t>alephplace.com/</a:t>
            </a:r>
            <a:r>
              <a:rPr kumimoji="0" lang="en-US" sz="2400" b="1" i="0" u="none" strike="noStrike" kern="1200" cap="none" spc="0" normalizeH="0" baseline="0" noProof="0" dirty="0" err="1">
                <a:ln>
                  <a:noFill/>
                </a:ln>
                <a:solidFill>
                  <a:prstClr val="black"/>
                </a:solidFill>
                <a:effectLst/>
                <a:uLnTx/>
                <a:uFillTx/>
                <a:latin typeface="Calibri"/>
                <a:ea typeface="+mn-ea"/>
                <a:cs typeface="Calibri"/>
                <a:hlinkClick r:id="rId5" action="ppaction://hlinkfile"/>
              </a:rPr>
              <a:t>atar.bot</a:t>
            </a:r>
            <a:r>
              <a:rPr kumimoji="0" lang="en-US" sz="2400" b="1" i="0" u="none" strike="noStrike" kern="1200" cap="none" spc="0" normalizeH="0" baseline="0" noProof="0" dirty="0">
                <a:ln>
                  <a:noFill/>
                </a:ln>
                <a:solidFill>
                  <a:prstClr val="black"/>
                </a:solidFill>
                <a:effectLst/>
                <a:uLnTx/>
                <a:uFillTx/>
                <a:latin typeface="Calibri"/>
                <a:ea typeface="+mn-ea"/>
                <a:cs typeface="Calibri"/>
                <a:hlinkClick r:id="rId5" action="ppaction://hlinkfile"/>
              </a:rPr>
              <a:t>/#prompt </a:t>
            </a:r>
            <a:endParaRPr kumimoji="0" lang="he-IL" sz="24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11" name="מציין מיקום תוכן 10">
            <a:extLst>
              <a:ext uri="{FF2B5EF4-FFF2-40B4-BE49-F238E27FC236}">
                <a16:creationId xmlns:a16="http://schemas.microsoft.com/office/drawing/2014/main" id="{A9AD9683-1B40-AB6A-B326-D722A3CE5C7F}"/>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134258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1EAC798-07B6-44A6-1841-83988C0990BB}"/>
              </a:ext>
            </a:extLst>
          </p:cNvPr>
          <p:cNvSpPr>
            <a:spLocks noGrp="1"/>
          </p:cNvSpPr>
          <p:nvPr>
            <p:ph type="title"/>
          </p:nvPr>
        </p:nvSpPr>
        <p:spPr>
          <a:xfrm>
            <a:off x="838200" y="365125"/>
            <a:ext cx="10515600" cy="668545"/>
          </a:xfrm>
        </p:spPr>
        <p:txBody>
          <a:bodyPr>
            <a:normAutofit/>
          </a:bodyPr>
          <a:lstStyle/>
          <a:p>
            <a:r>
              <a:rPr lang="he-IL"/>
              <a:t>מרכיבים של פרומפט מוצלח</a:t>
            </a:r>
            <a:endParaRPr lang="he-IL" dirty="0"/>
          </a:p>
        </p:txBody>
      </p:sp>
      <p:sp>
        <p:nvSpPr>
          <p:cNvPr id="3" name="מציין מיקום תוכן 2">
            <a:extLst>
              <a:ext uri="{FF2B5EF4-FFF2-40B4-BE49-F238E27FC236}">
                <a16:creationId xmlns:a16="http://schemas.microsoft.com/office/drawing/2014/main" id="{2768CC35-E8CA-F94F-CA1B-485F5E07DB09}"/>
              </a:ext>
            </a:extLst>
          </p:cNvPr>
          <p:cNvSpPr>
            <a:spLocks noGrp="1"/>
          </p:cNvSpPr>
          <p:nvPr>
            <p:ph idx="1"/>
          </p:nvPr>
        </p:nvSpPr>
        <p:spPr>
          <a:xfrm>
            <a:off x="6956611" y="1184742"/>
            <a:ext cx="4312024" cy="5455660"/>
          </a:xfrm>
        </p:spPr>
        <p:txBody>
          <a:bodyPr>
            <a:normAutofit/>
          </a:bodyPr>
          <a:lstStyle/>
          <a:p>
            <a:pPr>
              <a:lnSpc>
                <a:spcPts val="4400"/>
              </a:lnSpc>
            </a:pPr>
            <a:r>
              <a:rPr lang="he-IL" sz="2400" b="1" dirty="0">
                <a:solidFill>
                  <a:srgbClr val="4053A2"/>
                </a:solidFill>
              </a:rPr>
              <a:t>תפקיד</a:t>
            </a:r>
          </a:p>
          <a:p>
            <a:pPr>
              <a:lnSpc>
                <a:spcPts val="4400"/>
              </a:lnSpc>
            </a:pPr>
            <a:r>
              <a:rPr lang="he-IL" sz="2400" b="1" dirty="0">
                <a:solidFill>
                  <a:schemeClr val="accent2"/>
                </a:solidFill>
              </a:rPr>
              <a:t>שרשרת מחשבות ומשימות</a:t>
            </a:r>
          </a:p>
          <a:p>
            <a:pPr>
              <a:lnSpc>
                <a:spcPts val="4400"/>
              </a:lnSpc>
            </a:pPr>
            <a:r>
              <a:rPr lang="he-IL" sz="2400" b="1" dirty="0">
                <a:solidFill>
                  <a:srgbClr val="CC0066"/>
                </a:solidFill>
                <a:sym typeface="Helvetica Neue"/>
              </a:rPr>
              <a:t>הגדר את סגנון ופורמט התשובה</a:t>
            </a:r>
          </a:p>
          <a:p>
            <a:pPr>
              <a:lnSpc>
                <a:spcPts val="4400"/>
              </a:lnSpc>
            </a:pPr>
            <a:r>
              <a:rPr lang="he-IL" sz="2400" b="1" dirty="0">
                <a:solidFill>
                  <a:srgbClr val="0066FF"/>
                </a:solidFill>
              </a:rPr>
              <a:t>קונטקסט (נתונים)</a:t>
            </a:r>
          </a:p>
          <a:p>
            <a:pPr>
              <a:lnSpc>
                <a:spcPts val="4400"/>
              </a:lnSpc>
            </a:pPr>
            <a:r>
              <a:rPr lang="he-IL" sz="2400" b="1" dirty="0">
                <a:solidFill>
                  <a:srgbClr val="00B050"/>
                </a:solidFill>
                <a:sym typeface="Helvetica Neue"/>
              </a:rPr>
              <a:t>הוסף דוגמה (או כמה דוגמאות)</a:t>
            </a:r>
          </a:p>
          <a:p>
            <a:pPr>
              <a:lnSpc>
                <a:spcPts val="4400"/>
              </a:lnSpc>
            </a:pPr>
            <a:r>
              <a:rPr lang="he-IL" sz="2400" b="1" dirty="0">
                <a:solidFill>
                  <a:srgbClr val="B449FB"/>
                </a:solidFill>
                <a:sym typeface="Helvetica Neue"/>
              </a:rPr>
              <a:t>ביטוי רגשי (כדי להבטיח איכות)</a:t>
            </a:r>
            <a:endParaRPr lang="en-GB" sz="2400" b="1" dirty="0">
              <a:solidFill>
                <a:srgbClr val="B449FB"/>
              </a:solidFill>
              <a:sym typeface="Helvetica Neue"/>
            </a:endParaRPr>
          </a:p>
          <a:p>
            <a:pPr>
              <a:lnSpc>
                <a:spcPts val="4400"/>
              </a:lnSpc>
            </a:pPr>
            <a:r>
              <a:rPr lang="he-IL" sz="2400" b="1" dirty="0"/>
              <a:t>מניעת הזיות </a:t>
            </a:r>
            <a:r>
              <a:rPr lang="en-US" sz="2400" b="1" dirty="0"/>
              <a:t>V.S</a:t>
            </a:r>
            <a:r>
              <a:rPr lang="he-IL" sz="2400" b="1" dirty="0"/>
              <a:t> </a:t>
            </a:r>
            <a:r>
              <a:rPr lang="he-IL" sz="2400" b="1" dirty="0">
                <a:solidFill>
                  <a:srgbClr val="FF0000"/>
                </a:solidFill>
              </a:rPr>
              <a:t>יצירתיות </a:t>
            </a:r>
          </a:p>
        </p:txBody>
      </p:sp>
      <p:sp>
        <p:nvSpPr>
          <p:cNvPr id="4" name="תיבת טקסט 3">
            <a:extLst>
              <a:ext uri="{FF2B5EF4-FFF2-40B4-BE49-F238E27FC236}">
                <a16:creationId xmlns:a16="http://schemas.microsoft.com/office/drawing/2014/main" id="{84F8FFF9-CC97-E578-D71B-2C4B3BAA6534}"/>
              </a:ext>
            </a:extLst>
          </p:cNvPr>
          <p:cNvSpPr txBox="1"/>
          <p:nvPr/>
        </p:nvSpPr>
        <p:spPr>
          <a:xfrm>
            <a:off x="694594" y="1212747"/>
            <a:ext cx="6297872" cy="4687309"/>
          </a:xfrm>
          <a:prstGeom prst="rect">
            <a:avLst/>
          </a:prstGeom>
          <a:noFill/>
          <a:ln w="6350">
            <a:solidFill>
              <a:schemeClr val="tx1"/>
            </a:solidFill>
          </a:ln>
        </p:spPr>
        <p:txBody>
          <a:bodyPr wrap="square" rtlCol="1">
            <a:spAutoFit/>
          </a:bodyPr>
          <a:lstStyle/>
          <a:p>
            <a:pPr marL="0" marR="0" lvl="0" indent="0" algn="r" defTabSz="914400" rtl="1" eaLnBrk="1" fontAlgn="auto" latinLnBrk="0" hangingPunct="1">
              <a:lnSpc>
                <a:spcPts val="3000"/>
              </a:lnSpc>
              <a:spcBef>
                <a:spcPts val="1000"/>
              </a:spcBef>
              <a:spcAft>
                <a:spcPts val="0"/>
              </a:spcAft>
              <a:buClrTx/>
              <a:buSzTx/>
              <a:buFontTx/>
              <a:buNone/>
              <a:tabLst/>
              <a:defRPr/>
            </a:pPr>
            <a:r>
              <a:rPr kumimoji="0" lang="he-IL" sz="2200" b="1" i="0" u="none" strike="noStrike" kern="1200" cap="none" spc="0" normalizeH="0" baseline="0" noProof="0" dirty="0">
                <a:ln>
                  <a:noFill/>
                </a:ln>
                <a:solidFill>
                  <a:srgbClr val="4053A2"/>
                </a:solidFill>
                <a:effectLst/>
                <a:uLnTx/>
                <a:uFillTx/>
                <a:latin typeface="Alef" panose="00000500000000000000" pitchFamily="2" charset="-79"/>
                <a:ea typeface="+mn-ea"/>
                <a:cs typeface="Calibri"/>
              </a:rPr>
              <a:t>אתה מומחה </a:t>
            </a:r>
            <a:r>
              <a:rPr kumimoji="0" lang="he-IL" sz="2200" b="1" i="0" u="none" strike="noStrike" kern="1200" cap="none" spc="0" normalizeH="0" baseline="0" noProof="0" dirty="0">
                <a:ln>
                  <a:noFill/>
                </a:ln>
                <a:solidFill>
                  <a:srgbClr val="4053A2"/>
                </a:solidFill>
                <a:effectLst/>
                <a:highlight>
                  <a:srgbClr val="C0C0C0"/>
                </a:highlight>
                <a:uLnTx/>
                <a:uFillTx/>
                <a:latin typeface="Alef" panose="00000500000000000000" pitchFamily="2" charset="-79"/>
                <a:ea typeface="+mn-ea"/>
                <a:cs typeface="Calibri"/>
              </a:rPr>
              <a:t>לתחום הערכה תרבותית </a:t>
            </a:r>
            <a:r>
              <a:rPr kumimoji="0" lang="he-IL" sz="2200" b="1" i="0" u="none" strike="noStrike" kern="1200" cap="none" spc="0" normalizeH="0" baseline="0" noProof="0" dirty="0">
                <a:ln>
                  <a:noFill/>
                </a:ln>
                <a:solidFill>
                  <a:srgbClr val="4053A2"/>
                </a:solidFill>
                <a:effectLst/>
                <a:uLnTx/>
                <a:uFillTx/>
                <a:latin typeface="Alef" panose="00000500000000000000" pitchFamily="2" charset="-79"/>
                <a:ea typeface="+mn-ea"/>
                <a:cs typeface="Calibri"/>
              </a:rPr>
              <a:t>וגם מנוסה בהסבר נושאים מורכבים בצורה פשוטה מעניינת וממחישה.</a:t>
            </a:r>
            <a:endParaRPr kumimoji="0" lang="en-US" sz="2200" b="1" i="0" u="none" strike="noStrike" kern="1200" cap="none" spc="0" normalizeH="0" baseline="0" noProof="0" dirty="0">
              <a:ln>
                <a:noFill/>
              </a:ln>
              <a:solidFill>
                <a:srgbClr val="4053A2"/>
              </a:solidFill>
              <a:effectLst/>
              <a:uLnTx/>
              <a:uFillTx/>
              <a:latin typeface="Alef" panose="00000500000000000000" pitchFamily="2" charset="-79"/>
              <a:ea typeface="+mn-ea"/>
              <a:cs typeface="Calibri"/>
            </a:endParaRPr>
          </a:p>
          <a:p>
            <a:pPr marL="0" marR="0" lvl="0" indent="0" algn="r" defTabSz="914400" rtl="1" eaLnBrk="1" fontAlgn="auto" latinLnBrk="0" hangingPunct="1">
              <a:lnSpc>
                <a:spcPts val="3000"/>
              </a:lnSpc>
              <a:spcBef>
                <a:spcPts val="600"/>
              </a:spcBef>
              <a:spcAft>
                <a:spcPts val="0"/>
              </a:spcAft>
              <a:buClrTx/>
              <a:buSzTx/>
              <a:buFontTx/>
              <a:buNone/>
              <a:tabLst/>
              <a:defRPr/>
            </a:pPr>
            <a:r>
              <a:rPr kumimoji="0" lang="he-IL" sz="2200" b="1" i="0" u="none" strike="noStrike" kern="1200" cap="none" spc="0" normalizeH="0" baseline="0" noProof="0" dirty="0">
                <a:ln>
                  <a:noFill/>
                </a:ln>
                <a:solidFill>
                  <a:srgbClr val="ED7D31"/>
                </a:solidFill>
                <a:effectLst/>
                <a:uLnTx/>
                <a:uFillTx/>
                <a:latin typeface="Alef" panose="00000500000000000000" pitchFamily="2" charset="-79"/>
                <a:ea typeface="+mn-ea"/>
                <a:cs typeface="Calibri"/>
              </a:rPr>
              <a:t>כתוב איך מודל שפה גדול </a:t>
            </a:r>
            <a:r>
              <a:rPr kumimoji="0" lang="en-US" sz="2200" b="1" i="0" u="none" strike="noStrike" kern="1200" cap="none" spc="0" normalizeH="0" baseline="0" noProof="0" dirty="0">
                <a:ln>
                  <a:noFill/>
                </a:ln>
                <a:solidFill>
                  <a:srgbClr val="ED7D31"/>
                </a:solidFill>
                <a:effectLst/>
                <a:uLnTx/>
                <a:uFillTx/>
                <a:latin typeface="Alef" panose="00000500000000000000" pitchFamily="2" charset="-79"/>
                <a:ea typeface="+mn-ea"/>
                <a:cs typeface="Calibri"/>
              </a:rPr>
              <a:t> (LLM)</a:t>
            </a:r>
            <a:r>
              <a:rPr kumimoji="0" lang="he-IL" sz="2200" b="1" i="0" u="none" strike="noStrike" kern="1200" cap="none" spc="0" normalizeH="0" baseline="0" noProof="0" dirty="0">
                <a:ln>
                  <a:noFill/>
                </a:ln>
                <a:solidFill>
                  <a:srgbClr val="ED7D31"/>
                </a:solidFill>
                <a:effectLst/>
                <a:uLnTx/>
                <a:uFillTx/>
                <a:latin typeface="Alef" panose="00000500000000000000" pitchFamily="2" charset="-79"/>
                <a:ea typeface="+mn-ea"/>
                <a:cs typeface="Calibri"/>
              </a:rPr>
              <a:t>מנתח משמעויות תרבותיות וסמנטיות של נכסים לשימור?</a:t>
            </a:r>
          </a:p>
          <a:p>
            <a:pPr marL="228600" marR="0" lvl="0" indent="-228600" algn="r" defTabSz="914400" rtl="1" eaLnBrk="1" fontAlgn="auto" latinLnBrk="0" hangingPunct="1">
              <a:lnSpc>
                <a:spcPts val="3000"/>
              </a:lnSpc>
              <a:spcBef>
                <a:spcPts val="1000"/>
              </a:spcBef>
              <a:spcAft>
                <a:spcPts val="0"/>
              </a:spcAft>
              <a:buClrTx/>
              <a:buSzTx/>
              <a:buFont typeface="Arial" panose="020B0604020202020204" pitchFamily="34" charset="0"/>
              <a:buChar char="•"/>
              <a:tabLst/>
              <a:defRPr/>
            </a:pPr>
            <a:r>
              <a:rPr kumimoji="0" lang="he-IL" sz="2200" b="1" i="0" u="none" strike="noStrike" kern="1200" cap="none" spc="0" normalizeH="0" baseline="0" noProof="0" dirty="0">
                <a:ln>
                  <a:noFill/>
                </a:ln>
                <a:solidFill>
                  <a:srgbClr val="ED7D31"/>
                </a:solidFill>
                <a:effectLst/>
                <a:uLnTx/>
                <a:uFillTx/>
                <a:latin typeface="Alef" panose="00000500000000000000" pitchFamily="2" charset="-79"/>
                <a:ea typeface="+mn-ea"/>
                <a:cs typeface="Calibri"/>
              </a:rPr>
              <a:t>באיזה אופן זה דומה ושונה מהערכה אנושית? </a:t>
            </a:r>
          </a:p>
          <a:p>
            <a:pPr marL="342900" marR="0" lvl="0" indent="-342900" algn="r" defTabSz="914400" rtl="1" eaLnBrk="1" fontAlgn="auto" latinLnBrk="0" hangingPunct="1">
              <a:lnSpc>
                <a:spcPts val="3000"/>
              </a:lnSpc>
              <a:spcBef>
                <a:spcPts val="1000"/>
              </a:spcBef>
              <a:spcAft>
                <a:spcPts val="0"/>
              </a:spcAft>
              <a:buClrTx/>
              <a:buSzTx/>
              <a:buFont typeface="Arial" panose="020B0604020202020204" pitchFamily="34" charset="0"/>
              <a:buChar char="•"/>
              <a:tabLst/>
              <a:defRPr/>
            </a:pPr>
            <a:r>
              <a:rPr kumimoji="0" lang="he-IL" sz="2200" b="1" i="0" u="none" strike="noStrike" kern="1200" cap="none" spc="0" normalizeH="0" baseline="0" noProof="0" dirty="0">
                <a:ln>
                  <a:noFill/>
                </a:ln>
                <a:solidFill>
                  <a:srgbClr val="CC0066"/>
                </a:solidFill>
                <a:effectLst/>
                <a:uLnTx/>
                <a:uFillTx/>
                <a:latin typeface="Alef" panose="00000500000000000000" pitchFamily="2" charset="-79"/>
                <a:ea typeface="+mn-ea"/>
                <a:cs typeface="Calibri"/>
              </a:rPr>
              <a:t>כתוב  זאת באופן ביקורתי קצר אך מעניין </a:t>
            </a:r>
          </a:p>
          <a:p>
            <a:pPr marL="342900" marR="0" lvl="0" indent="-342900" algn="r" defTabSz="914400" rtl="1" eaLnBrk="1" fontAlgn="auto" latinLnBrk="0" hangingPunct="1">
              <a:lnSpc>
                <a:spcPts val="3000"/>
              </a:lnSpc>
              <a:spcBef>
                <a:spcPts val="1000"/>
              </a:spcBef>
              <a:spcAft>
                <a:spcPts val="0"/>
              </a:spcAft>
              <a:buClrTx/>
              <a:buSzTx/>
              <a:buFont typeface="Arial" panose="020B0604020202020204" pitchFamily="34" charset="0"/>
              <a:buChar char="•"/>
              <a:tabLst/>
              <a:defRPr/>
            </a:pPr>
            <a:r>
              <a:rPr kumimoji="0" lang="he-IL" sz="2200" b="1" i="0" u="none" strike="noStrike" kern="0" cap="none" spc="0" normalizeH="0" baseline="0" noProof="0" dirty="0">
                <a:ln>
                  <a:noFill/>
                </a:ln>
                <a:solidFill>
                  <a:srgbClr val="00863D"/>
                </a:solidFill>
                <a:effectLst/>
                <a:uLnTx/>
                <a:uFillTx/>
                <a:latin typeface="Helvetica Neue"/>
                <a:ea typeface="+mn-ea"/>
                <a:cs typeface="Calibri"/>
              </a:rPr>
              <a:t>עם דוגמה של</a:t>
            </a:r>
            <a:r>
              <a:rPr kumimoji="0" lang="he-IL" sz="2200" b="1" i="0" u="none" strike="noStrike" kern="0" cap="none" spc="0" normalizeH="0" baseline="0" noProof="0" dirty="0">
                <a:ln>
                  <a:noFill/>
                </a:ln>
                <a:solidFill>
                  <a:srgbClr val="00B050"/>
                </a:solidFill>
                <a:effectLst/>
                <a:uLnTx/>
                <a:uFillTx/>
                <a:latin typeface="Helvetica Neue"/>
                <a:ea typeface="+mn-ea"/>
                <a:cs typeface="Calibri"/>
              </a:rPr>
              <a:t> </a:t>
            </a:r>
            <a:r>
              <a:rPr kumimoji="0" lang="he-IL" sz="2200" b="1" i="0" u="none" strike="noStrike" kern="0" cap="none" spc="0" normalizeH="0" baseline="0" noProof="0" dirty="0">
                <a:ln>
                  <a:noFill/>
                </a:ln>
                <a:solidFill>
                  <a:srgbClr val="0066FF"/>
                </a:solidFill>
                <a:effectLst/>
                <a:uLnTx/>
                <a:uFillTx/>
                <a:latin typeface="Helvetica Neue"/>
                <a:ea typeface="+mn-ea"/>
                <a:cs typeface="Calibri"/>
              </a:rPr>
              <a:t>מגדל מים שנבנה בקיבוץ בשנות העשרים</a:t>
            </a:r>
            <a:r>
              <a:rPr kumimoji="0" lang="he-IL" sz="2200" b="1" i="0" u="none" strike="noStrike" kern="1200" cap="none" spc="0" normalizeH="0" baseline="0" noProof="0" dirty="0">
                <a:ln>
                  <a:noFill/>
                </a:ln>
                <a:solidFill>
                  <a:prstClr val="black"/>
                </a:solidFill>
                <a:effectLst/>
                <a:uLnTx/>
                <a:uFillTx/>
                <a:latin typeface="Alef" panose="00000500000000000000" pitchFamily="2" charset="-79"/>
                <a:ea typeface="+mn-ea"/>
                <a:cs typeface="Calibri"/>
              </a:rPr>
              <a:t>. </a:t>
            </a:r>
          </a:p>
          <a:p>
            <a:pPr marR="0" lvl="0" algn="r" defTabSz="914400" rtl="1" eaLnBrk="1" fontAlgn="auto" latinLnBrk="0" hangingPunct="1">
              <a:lnSpc>
                <a:spcPts val="3000"/>
              </a:lnSpc>
              <a:spcBef>
                <a:spcPts val="1000"/>
              </a:spcBef>
              <a:spcAft>
                <a:spcPts val="0"/>
              </a:spcAft>
              <a:buClrTx/>
              <a:buSzTx/>
              <a:tabLst/>
              <a:defRPr/>
            </a:pPr>
            <a:r>
              <a:rPr kumimoji="0" lang="he-IL" sz="2200" b="1" i="0" u="none" strike="noStrike" kern="1200" cap="none" spc="0" normalizeH="0" baseline="0" noProof="0" dirty="0">
                <a:ln>
                  <a:noFill/>
                </a:ln>
                <a:solidFill>
                  <a:prstClr val="black"/>
                </a:solidFill>
                <a:effectLst/>
                <a:uLnTx/>
                <a:uFillTx/>
                <a:latin typeface="Alef" panose="00000500000000000000" pitchFamily="2" charset="-79"/>
                <a:ea typeface="+mn-ea"/>
                <a:cs typeface="Calibri"/>
              </a:rPr>
              <a:t>אני צריך זאת כחלק מסדנה שאני משתתף בה </a:t>
            </a:r>
            <a:r>
              <a:rPr kumimoji="0" lang="he-IL" sz="2200" b="1" i="0" u="none" strike="noStrike" kern="1200" cap="none" spc="0" normalizeH="0" baseline="0" noProof="0" dirty="0">
                <a:ln>
                  <a:noFill/>
                </a:ln>
                <a:solidFill>
                  <a:srgbClr val="9900FF"/>
                </a:solidFill>
                <a:effectLst/>
                <a:uLnTx/>
                <a:uFillTx/>
                <a:latin typeface="Helvetica Neue"/>
                <a:ea typeface="+mn-ea"/>
                <a:cs typeface="Calibri"/>
              </a:rPr>
              <a:t>ומאוד חשוב לי להבין מה רוצים ממני</a:t>
            </a:r>
          </a:p>
          <a:p>
            <a:pPr marR="0" lvl="0" algn="r" defTabSz="914400" rtl="1" eaLnBrk="1" fontAlgn="auto" latinLnBrk="0" hangingPunct="1">
              <a:lnSpc>
                <a:spcPts val="3000"/>
              </a:lnSpc>
              <a:spcBef>
                <a:spcPts val="1000"/>
              </a:spcBef>
              <a:spcAft>
                <a:spcPts val="0"/>
              </a:spcAft>
              <a:buClrTx/>
              <a:buSzTx/>
              <a:tabLst/>
              <a:defRPr/>
            </a:pPr>
            <a:r>
              <a:rPr kumimoji="0" lang="he-IL" sz="2200" b="1" i="0" u="none" strike="noStrike" kern="1200" cap="none" spc="0" normalizeH="0" baseline="0" noProof="0" dirty="0">
                <a:ln>
                  <a:noFill/>
                </a:ln>
                <a:solidFill>
                  <a:srgbClr val="FF0000"/>
                </a:solidFill>
                <a:effectLst/>
                <a:uLnTx/>
                <a:uFillTx/>
                <a:latin typeface="Helvetica Neue"/>
                <a:ea typeface="+mn-ea"/>
                <a:cs typeface="Calibri"/>
              </a:rPr>
              <a:t>שאל אותי שאלות  שיעזרו לי ללמוד/להבין/לפתור בעיה</a:t>
            </a:r>
          </a:p>
        </p:txBody>
      </p:sp>
      <p:sp>
        <p:nvSpPr>
          <p:cNvPr id="5" name="מציין מיקום של מספר שקופית 4">
            <a:extLst>
              <a:ext uri="{FF2B5EF4-FFF2-40B4-BE49-F238E27FC236}">
                <a16:creationId xmlns:a16="http://schemas.microsoft.com/office/drawing/2014/main" id="{FFA943E8-E30D-BF99-AC92-4D09A1E1C5C0}"/>
              </a:ext>
            </a:extLst>
          </p:cNvPr>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41096A9E-3A03-452F-801E-A472F081A5F4}" type="slidenum">
              <a:rPr kumimoji="0" lang="he-IL" sz="2000" b="0" i="0" u="none" strike="noStrike" kern="1200" cap="none" spc="0" normalizeH="0" baseline="0" noProof="0" smtClean="0">
                <a:ln>
                  <a:noFill/>
                </a:ln>
                <a:solidFill>
                  <a:prstClr val="black">
                    <a:tint val="82000"/>
                  </a:prstClr>
                </a:solidFill>
                <a:effectLst/>
                <a:uLnTx/>
                <a:uFillTx/>
                <a:latin typeface="Calibri"/>
                <a:ea typeface="+mn-ea"/>
                <a:cs typeface="Calibri"/>
              </a:rPr>
              <a:pPr marL="0" marR="0" lvl="0" indent="0" algn="l" defTabSz="914400" rtl="1" eaLnBrk="1" fontAlgn="auto" latinLnBrk="0" hangingPunct="1">
                <a:lnSpc>
                  <a:spcPct val="100000"/>
                </a:lnSpc>
                <a:spcBef>
                  <a:spcPts val="0"/>
                </a:spcBef>
                <a:spcAft>
                  <a:spcPts val="0"/>
                </a:spcAft>
                <a:buClrTx/>
                <a:buSzTx/>
                <a:buFontTx/>
                <a:buNone/>
                <a:tabLst/>
                <a:defRPr/>
              </a:pPr>
              <a:t>13</a:t>
            </a:fld>
            <a:endParaRPr kumimoji="0" lang="he-IL" sz="2000" b="0" i="0" u="none" strike="noStrike" kern="1200" cap="none" spc="0" normalizeH="0" baseline="0" noProof="0">
              <a:ln>
                <a:noFill/>
              </a:ln>
              <a:solidFill>
                <a:prstClr val="black">
                  <a:tint val="82000"/>
                </a:prstClr>
              </a:solidFill>
              <a:effectLst/>
              <a:uLnTx/>
              <a:uFillTx/>
              <a:latin typeface="Calibri"/>
              <a:ea typeface="+mn-ea"/>
              <a:cs typeface="Calibri"/>
            </a:endParaRPr>
          </a:p>
        </p:txBody>
      </p:sp>
    </p:spTree>
    <p:extLst>
      <p:ext uri="{BB962C8B-B14F-4D97-AF65-F5344CB8AC3E}">
        <p14:creationId xmlns:p14="http://schemas.microsoft.com/office/powerpoint/2010/main" val="31618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E2FCA0D-EA46-52B6-D6DF-8EB5189CC2A9}"/>
              </a:ext>
            </a:extLst>
          </p:cNvPr>
          <p:cNvSpPr>
            <a:spLocks noGrp="1"/>
          </p:cNvSpPr>
          <p:nvPr>
            <p:ph type="title"/>
          </p:nvPr>
        </p:nvSpPr>
        <p:spPr/>
        <p:txBody>
          <a:bodyPr>
            <a:normAutofit/>
          </a:bodyPr>
          <a:lstStyle/>
          <a:p>
            <a:r>
              <a:rPr lang="he-IL" dirty="0"/>
              <a:t>בעיית הייצוג  (שהיא סוגיית אותנטיות)</a:t>
            </a:r>
          </a:p>
        </p:txBody>
      </p:sp>
      <p:sp>
        <p:nvSpPr>
          <p:cNvPr id="3" name="מציין מיקום תוכן 2">
            <a:extLst>
              <a:ext uri="{FF2B5EF4-FFF2-40B4-BE49-F238E27FC236}">
                <a16:creationId xmlns:a16="http://schemas.microsoft.com/office/drawing/2014/main" id="{0CA86E4F-5DD6-6F64-2DB5-E8B13721A565}"/>
              </a:ext>
            </a:extLst>
          </p:cNvPr>
          <p:cNvSpPr>
            <a:spLocks noGrp="1"/>
          </p:cNvSpPr>
          <p:nvPr>
            <p:ph idx="1"/>
          </p:nvPr>
        </p:nvSpPr>
        <p:spPr/>
        <p:txBody>
          <a:bodyPr/>
          <a:lstStyle/>
          <a:p>
            <a:r>
              <a:rPr lang="he-IL" dirty="0"/>
              <a:t>מדובר בניתוח משמעויות של טקסט אודות מקום ולא של המקום עצמו (גם תמונה היא טקסט)</a:t>
            </a:r>
          </a:p>
          <a:p>
            <a:r>
              <a:rPr lang="en-US" dirty="0"/>
              <a:t> GEN AI </a:t>
            </a:r>
            <a:r>
              <a:rPr lang="he-IL" dirty="0"/>
              <a:t>היא הדמיה של חשיבה אנושית. היא אינה "מבינה" אלא מחקה הבנה (האם אנחנו מבינים?)</a:t>
            </a:r>
          </a:p>
        </p:txBody>
      </p:sp>
      <p:sp>
        <p:nvSpPr>
          <p:cNvPr id="4" name="מציין מיקום של מספר שקופית 3">
            <a:extLst>
              <a:ext uri="{FF2B5EF4-FFF2-40B4-BE49-F238E27FC236}">
                <a16:creationId xmlns:a16="http://schemas.microsoft.com/office/drawing/2014/main" id="{19FCFA84-1556-4A67-29F0-3931443274EE}"/>
              </a:ext>
            </a:extLst>
          </p:cNvPr>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41096A9E-3A03-452F-801E-A472F081A5F4}" type="slidenum">
              <a:rPr kumimoji="0" lang="he-IL" sz="2000" b="0" i="0" u="none" strike="noStrike" kern="1200" cap="none" spc="0" normalizeH="0" baseline="0" noProof="0" smtClean="0">
                <a:ln>
                  <a:noFill/>
                </a:ln>
                <a:solidFill>
                  <a:prstClr val="black">
                    <a:tint val="82000"/>
                  </a:prstClr>
                </a:solidFill>
                <a:effectLst/>
                <a:uLnTx/>
                <a:uFillTx/>
                <a:latin typeface="Calibri"/>
                <a:ea typeface="+mn-ea"/>
                <a:cs typeface="Calibri"/>
              </a:rPr>
              <a:pPr marL="0" marR="0" lvl="0" indent="0" algn="l" defTabSz="914400" rtl="1" eaLnBrk="1" fontAlgn="auto" latinLnBrk="0" hangingPunct="1">
                <a:lnSpc>
                  <a:spcPct val="100000"/>
                </a:lnSpc>
                <a:spcBef>
                  <a:spcPts val="0"/>
                </a:spcBef>
                <a:spcAft>
                  <a:spcPts val="0"/>
                </a:spcAft>
                <a:buClrTx/>
                <a:buSzTx/>
                <a:buFontTx/>
                <a:buNone/>
                <a:tabLst/>
                <a:defRPr/>
              </a:pPr>
              <a:t>14</a:t>
            </a:fld>
            <a:endParaRPr kumimoji="0" lang="he-IL" sz="2000" b="0" i="0" u="none" strike="noStrike" kern="1200" cap="none" spc="0" normalizeH="0" baseline="0" noProof="0">
              <a:ln>
                <a:noFill/>
              </a:ln>
              <a:solidFill>
                <a:prstClr val="black">
                  <a:tint val="82000"/>
                </a:prstClr>
              </a:solidFill>
              <a:effectLst/>
              <a:uLnTx/>
              <a:uFillTx/>
              <a:latin typeface="Calibri"/>
              <a:ea typeface="+mn-ea"/>
              <a:cs typeface="Calibri"/>
            </a:endParaRPr>
          </a:p>
        </p:txBody>
      </p:sp>
      <p:pic>
        <p:nvPicPr>
          <p:cNvPr id="5" name="תמונה 4" descr="תמונה שמכילה מעשן, ארטיזני, עיצוב&#10;&#10;התיאור נוצר באופן אוטומטי">
            <a:extLst>
              <a:ext uri="{FF2B5EF4-FFF2-40B4-BE49-F238E27FC236}">
                <a16:creationId xmlns:a16="http://schemas.microsoft.com/office/drawing/2014/main" id="{5AEDD0B6-8C61-18E2-9134-B7FB62E5202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80985" y="1967531"/>
            <a:ext cx="5172815" cy="36080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תמונה 5">
            <a:extLst>
              <a:ext uri="{FF2B5EF4-FFF2-40B4-BE49-F238E27FC236}">
                <a16:creationId xmlns:a16="http://schemas.microsoft.com/office/drawing/2014/main" id="{BA0A3B49-29FF-D144-CCBD-D5C60102F37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8200" y="1842148"/>
            <a:ext cx="5220000" cy="3858804"/>
          </a:xfrm>
          <a:prstGeom prst="rect">
            <a:avLst/>
          </a:prstGeom>
        </p:spPr>
      </p:pic>
    </p:spTree>
    <p:extLst>
      <p:ext uri="{BB962C8B-B14F-4D97-AF65-F5344CB8AC3E}">
        <p14:creationId xmlns:p14="http://schemas.microsoft.com/office/powerpoint/2010/main" val="32446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EDAAEE5-4904-E3F7-C6F3-10B7EFF22922}"/>
              </a:ext>
            </a:extLst>
          </p:cNvPr>
          <p:cNvSpPr>
            <a:spLocks noGrp="1"/>
          </p:cNvSpPr>
          <p:nvPr>
            <p:ph type="title"/>
          </p:nvPr>
        </p:nvSpPr>
        <p:spPr>
          <a:xfrm>
            <a:off x="838200" y="365125"/>
            <a:ext cx="10515600" cy="668545"/>
          </a:xfrm>
        </p:spPr>
        <p:txBody>
          <a:bodyPr>
            <a:normAutofit/>
          </a:bodyPr>
          <a:lstStyle/>
          <a:p>
            <a:r>
              <a:rPr lang="he-IL" dirty="0"/>
              <a:t>שיתוף פעולה אדם - מכונה   </a:t>
            </a:r>
            <a:r>
              <a:rPr lang="en-US" dirty="0"/>
              <a:t>Human In the Loop </a:t>
            </a:r>
            <a:endParaRPr lang="he-IL" dirty="0"/>
          </a:p>
        </p:txBody>
      </p:sp>
      <p:sp>
        <p:nvSpPr>
          <p:cNvPr id="5" name="מציין מיקום תוכן 4">
            <a:extLst>
              <a:ext uri="{FF2B5EF4-FFF2-40B4-BE49-F238E27FC236}">
                <a16:creationId xmlns:a16="http://schemas.microsoft.com/office/drawing/2014/main" id="{FF125E9B-93E0-EFA7-B8B7-4FAFEF90C04A}"/>
              </a:ext>
            </a:extLst>
          </p:cNvPr>
          <p:cNvSpPr>
            <a:spLocks noGrp="1"/>
          </p:cNvSpPr>
          <p:nvPr>
            <p:ph idx="1"/>
          </p:nvPr>
        </p:nvSpPr>
        <p:spPr>
          <a:xfrm>
            <a:off x="7257326" y="1166813"/>
            <a:ext cx="4096473" cy="5010150"/>
          </a:xfrm>
        </p:spPr>
        <p:txBody>
          <a:bodyPr/>
          <a:lstStyle/>
          <a:p>
            <a:r>
              <a:rPr lang="he-IL" dirty="0"/>
              <a:t>למודלים נטייה לחרטט בביטחון (הזיות) </a:t>
            </a:r>
          </a:p>
          <a:p>
            <a:r>
              <a:rPr lang="he-IL" dirty="0"/>
              <a:t>לכן תפקידם של מומחי התוכן קריטי מתמיד </a:t>
            </a:r>
          </a:p>
          <a:p>
            <a:r>
              <a:rPr lang="he-IL" dirty="0"/>
              <a:t>המודל יוצר טקסט גנרי - אך מאוד אנליטי</a:t>
            </a:r>
            <a:br>
              <a:rPr lang="en-US" dirty="0"/>
            </a:br>
            <a:r>
              <a:rPr lang="he-IL" dirty="0"/>
              <a:t> וטוב מאוד כ"פיגום"</a:t>
            </a:r>
          </a:p>
          <a:p>
            <a:r>
              <a:rPr lang="he-IL" dirty="0"/>
              <a:t>יש צורך ("עדיין" ב"הנדסת הנחיות" לצרכים הייחודיים של המקצוע (שימור) </a:t>
            </a:r>
          </a:p>
          <a:p>
            <a:r>
              <a:rPr lang="he-IL" dirty="0" err="1"/>
              <a:t>אתר.בוט</a:t>
            </a:r>
            <a:r>
              <a:rPr lang="he-IL" dirty="0"/>
              <a:t> הוא למעשה הנדסת הנחיות מורכבת, עבור המודל הגנרי של </a:t>
            </a:r>
            <a:r>
              <a:rPr lang="he-IL" dirty="0" err="1"/>
              <a:t>גפט</a:t>
            </a:r>
            <a:endParaRPr lang="he-IL" dirty="0"/>
          </a:p>
          <a:p>
            <a:endParaRPr lang="he-IL" dirty="0"/>
          </a:p>
        </p:txBody>
      </p:sp>
      <p:sp>
        <p:nvSpPr>
          <p:cNvPr id="3" name="מציין מיקום של מספר שקופית 2">
            <a:extLst>
              <a:ext uri="{FF2B5EF4-FFF2-40B4-BE49-F238E27FC236}">
                <a16:creationId xmlns:a16="http://schemas.microsoft.com/office/drawing/2014/main" id="{A473E8B0-C87B-2075-371E-4EDE48E41071}"/>
              </a:ext>
            </a:extLst>
          </p:cNvPr>
          <p:cNvSpPr>
            <a:spLocks noGrp="1"/>
          </p:cNvSpPr>
          <p:nvPr>
            <p:ph type="sldNum" sz="quarter" idx="12"/>
          </p:nvPr>
        </p:nvSpPr>
        <p:spPr>
          <a:xfrm>
            <a:off x="838200" y="6309484"/>
            <a:ext cx="664029" cy="445879"/>
          </a:xfrm>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41096A9E-3A03-452F-801E-A472F081A5F4}" type="slidenum">
              <a:rPr kumimoji="0" lang="he-IL" sz="2000" b="0" i="0" u="none" strike="noStrike" kern="1200" cap="none" spc="0" normalizeH="0" baseline="0" noProof="0" smtClean="0">
                <a:ln>
                  <a:noFill/>
                </a:ln>
                <a:solidFill>
                  <a:prstClr val="black">
                    <a:tint val="82000"/>
                  </a:prstClr>
                </a:solidFill>
                <a:effectLst/>
                <a:uLnTx/>
                <a:uFillTx/>
                <a:latin typeface="Calibri"/>
                <a:ea typeface="+mn-ea"/>
                <a:cs typeface="Calibri"/>
              </a:rPr>
              <a:pPr marL="0" marR="0" lvl="0" indent="0" algn="l" defTabSz="914400" rtl="1" eaLnBrk="1" fontAlgn="auto" latinLnBrk="0" hangingPunct="1">
                <a:lnSpc>
                  <a:spcPct val="100000"/>
                </a:lnSpc>
                <a:spcBef>
                  <a:spcPts val="0"/>
                </a:spcBef>
                <a:spcAft>
                  <a:spcPts val="0"/>
                </a:spcAft>
                <a:buClrTx/>
                <a:buSzTx/>
                <a:buFontTx/>
                <a:buNone/>
                <a:tabLst/>
                <a:defRPr/>
              </a:pPr>
              <a:t>15</a:t>
            </a:fld>
            <a:endParaRPr kumimoji="0" lang="he-IL" sz="2000" b="0" i="0" u="none" strike="noStrike" kern="1200" cap="none" spc="0" normalizeH="0" baseline="0" noProof="0">
              <a:ln>
                <a:noFill/>
              </a:ln>
              <a:solidFill>
                <a:prstClr val="black">
                  <a:tint val="82000"/>
                </a:prstClr>
              </a:solidFill>
              <a:effectLst/>
              <a:uLnTx/>
              <a:uFillTx/>
              <a:latin typeface="Calibri"/>
              <a:ea typeface="+mn-ea"/>
              <a:cs typeface="Calibri"/>
            </a:endParaRPr>
          </a:p>
        </p:txBody>
      </p:sp>
      <p:pic>
        <p:nvPicPr>
          <p:cNvPr id="2050" name="Picture 2">
            <a:extLst>
              <a:ext uri="{FF2B5EF4-FFF2-40B4-BE49-F238E27FC236}">
                <a16:creationId xmlns:a16="http://schemas.microsoft.com/office/drawing/2014/main" id="{6948B40A-CD2E-3E26-F2EB-C1C760FA702D}"/>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838199" y="1166813"/>
            <a:ext cx="6260248" cy="3505738"/>
          </a:xfrm>
          <a:prstGeom prst="rect">
            <a:avLst/>
          </a:prstGeom>
          <a:noFill/>
          <a:extLst>
            <a:ext uri="{909E8E84-426E-40DD-AFC4-6F175D3DCCD1}">
              <a14:hiddenFill xmlns:a14="http://schemas.microsoft.com/office/drawing/2010/main">
                <a:solidFill>
                  <a:srgbClr val="FFFFFF"/>
                </a:solidFill>
              </a14:hiddenFill>
            </a:ext>
          </a:extLst>
        </p:spPr>
      </p:pic>
      <p:sp>
        <p:nvSpPr>
          <p:cNvPr id="8" name="כותרת 1">
            <a:extLst>
              <a:ext uri="{FF2B5EF4-FFF2-40B4-BE49-F238E27FC236}">
                <a16:creationId xmlns:a16="http://schemas.microsoft.com/office/drawing/2014/main" id="{9FDBA644-0AF0-1D0D-7240-D0159DBD0E31}"/>
              </a:ext>
            </a:extLst>
          </p:cNvPr>
          <p:cNvSpPr txBox="1">
            <a:spLocks/>
          </p:cNvSpPr>
          <p:nvPr/>
        </p:nvSpPr>
        <p:spPr>
          <a:xfrm>
            <a:off x="838199" y="5691809"/>
            <a:ext cx="10515600" cy="657739"/>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1"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j-ea"/>
                <a:cs typeface="Calibri"/>
              </a:rPr>
              <a:t>Prompt Engineering becomes the most important skill to learn (and not CS) / NVIDIA CEO  </a:t>
            </a:r>
            <a:r>
              <a:rPr kumimoji="0" lang="en-US" sz="900" b="0" i="0" u="none" strike="noStrike" kern="1200" cap="none" spc="0" normalizeH="0" baseline="0" noProof="0" dirty="0">
                <a:ln>
                  <a:noFill/>
                </a:ln>
                <a:solidFill>
                  <a:prstClr val="black"/>
                </a:solidFill>
                <a:effectLst/>
                <a:uLnTx/>
                <a:uFillTx/>
                <a:latin typeface="Calibri"/>
                <a:ea typeface="+mj-ea"/>
                <a:cs typeface="Calibri"/>
                <a:hlinkClick r:id="rId4"/>
              </a:rPr>
              <a:t>https://www.youtube.com/watch?v=vEd-LqBCONg</a:t>
            </a:r>
            <a:r>
              <a:rPr kumimoji="0" lang="en-US" sz="900" b="0" i="0" u="none" strike="noStrike" kern="1200" cap="none" spc="0" normalizeH="0" baseline="0" noProof="0" dirty="0">
                <a:ln>
                  <a:noFill/>
                </a:ln>
                <a:solidFill>
                  <a:prstClr val="black"/>
                </a:solidFill>
                <a:effectLst/>
                <a:uLnTx/>
                <a:uFillTx/>
                <a:latin typeface="Calibri"/>
                <a:ea typeface="+mj-ea"/>
                <a:cs typeface="Calibri"/>
              </a:rPr>
              <a:t>  </a:t>
            </a:r>
            <a:endParaRPr kumimoji="0" lang="he-IL" sz="900" b="0" i="0" u="none" strike="noStrike" kern="1200" cap="none" spc="0" normalizeH="0" baseline="0" noProof="0" dirty="0">
              <a:ln>
                <a:noFill/>
              </a:ln>
              <a:solidFill>
                <a:prstClr val="black"/>
              </a:solidFill>
              <a:effectLst/>
              <a:uLnTx/>
              <a:uFillTx/>
              <a:latin typeface="Calibri"/>
              <a:ea typeface="+mj-ea"/>
              <a:cs typeface="Calibri"/>
            </a:endParaRPr>
          </a:p>
        </p:txBody>
      </p:sp>
    </p:spTree>
    <p:extLst>
      <p:ext uri="{BB962C8B-B14F-4D97-AF65-F5344CB8AC3E}">
        <p14:creationId xmlns:p14="http://schemas.microsoft.com/office/powerpoint/2010/main" val="397833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211AFE3-6C11-ED55-9327-C5E3BEBADC96}"/>
              </a:ext>
            </a:extLst>
          </p:cNvPr>
          <p:cNvSpPr>
            <a:spLocks noGrp="1"/>
          </p:cNvSpPr>
          <p:nvPr>
            <p:ph type="title"/>
          </p:nvPr>
        </p:nvSpPr>
        <p:spPr/>
        <p:txBody>
          <a:bodyPr/>
          <a:lstStyle/>
          <a:p>
            <a:r>
              <a:rPr lang="he-IL" dirty="0"/>
              <a:t> התנסות עם אתר </a:t>
            </a:r>
            <a:r>
              <a:rPr lang="he-IL" dirty="0" err="1"/>
              <a:t>בוט</a:t>
            </a:r>
            <a:endParaRPr lang="he-IL" dirty="0"/>
          </a:p>
        </p:txBody>
      </p:sp>
      <p:sp>
        <p:nvSpPr>
          <p:cNvPr id="3" name="מציין מיקום תוכן 2">
            <a:extLst>
              <a:ext uri="{FF2B5EF4-FFF2-40B4-BE49-F238E27FC236}">
                <a16:creationId xmlns:a16="http://schemas.microsoft.com/office/drawing/2014/main" id="{E717E839-1A97-1436-E099-014F2B114482}"/>
              </a:ext>
            </a:extLst>
          </p:cNvPr>
          <p:cNvSpPr>
            <a:spLocks noGrp="1"/>
          </p:cNvSpPr>
          <p:nvPr>
            <p:ph idx="1"/>
          </p:nvPr>
        </p:nvSpPr>
        <p:spPr/>
        <p:txBody>
          <a:bodyPr/>
          <a:lstStyle/>
          <a:p>
            <a:r>
              <a:rPr lang="he-IL" b="1" dirty="0">
                <a:hlinkClick r:id="rId3"/>
              </a:rPr>
              <a:t>הכנסו ללשונית "</a:t>
            </a:r>
            <a:r>
              <a:rPr lang="en-US" b="1" dirty="0">
                <a:hlinkClick r:id="rId3"/>
              </a:rPr>
              <a:t>CBSA</a:t>
            </a:r>
            <a:r>
              <a:rPr lang="he-IL" b="1" dirty="0">
                <a:hlinkClick r:id="rId3"/>
              </a:rPr>
              <a:t> – הנחיות" </a:t>
            </a:r>
          </a:p>
          <a:p>
            <a:pPr marL="0" indent="0">
              <a:buNone/>
            </a:pPr>
            <a:r>
              <a:rPr lang="he-IL" dirty="0">
                <a:hlinkClick r:id="rId3"/>
              </a:rPr>
              <a:t> </a:t>
            </a:r>
            <a:endParaRPr lang="he-IL" dirty="0"/>
          </a:p>
        </p:txBody>
      </p:sp>
      <p:sp>
        <p:nvSpPr>
          <p:cNvPr id="4" name="מציין מיקום של מספר שקופית 3">
            <a:extLst>
              <a:ext uri="{FF2B5EF4-FFF2-40B4-BE49-F238E27FC236}">
                <a16:creationId xmlns:a16="http://schemas.microsoft.com/office/drawing/2014/main" id="{21C4FC17-6F66-8D2C-5051-1C7B45B4DFF4}"/>
              </a:ext>
            </a:extLst>
          </p:cNvPr>
          <p:cNvSpPr>
            <a:spLocks noGrp="1"/>
          </p:cNvSpPr>
          <p:nvPr>
            <p:ph type="sldNum" sz="quarter" idx="12"/>
          </p:nvPr>
        </p:nvSpPr>
        <p:spPr/>
        <p:txBody>
          <a:bodyPr/>
          <a:lstStyle/>
          <a:p>
            <a:fld id="{41096A9E-3A03-452F-801E-A472F081A5F4}" type="slidenum">
              <a:rPr lang="he-IL" smtClean="0"/>
              <a:t>16</a:t>
            </a:fld>
            <a:endParaRPr lang="he-IL"/>
          </a:p>
        </p:txBody>
      </p:sp>
    </p:spTree>
    <p:extLst>
      <p:ext uri="{BB962C8B-B14F-4D97-AF65-F5344CB8AC3E}">
        <p14:creationId xmlns:p14="http://schemas.microsoft.com/office/powerpoint/2010/main" val="3049096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D108E-0914-7B5F-1FA3-6B959ACD17AD}"/>
            </a:ext>
          </a:extLst>
        </p:cNvPr>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61C53704-9FB9-EABC-8973-48940D59B4EF}"/>
              </a:ext>
            </a:extLst>
          </p:cNvPr>
          <p:cNvSpPr>
            <a:spLocks noGrp="1"/>
          </p:cNvSpPr>
          <p:nvPr>
            <p:ph type="sldNum" sz="quarter" idx="12"/>
          </p:nvPr>
        </p:nvSpPr>
        <p:spPr/>
        <p:txBody>
          <a:bodyPr/>
          <a:lstStyle/>
          <a:p>
            <a:fld id="{41096A9E-3A03-452F-801E-A472F081A5F4}" type="slidenum">
              <a:rPr lang="he-IL" smtClean="0"/>
              <a:t>17</a:t>
            </a:fld>
            <a:endParaRPr lang="he-IL"/>
          </a:p>
        </p:txBody>
      </p:sp>
      <p:pic>
        <p:nvPicPr>
          <p:cNvPr id="6" name="תמונה 5">
            <a:extLst>
              <a:ext uri="{FF2B5EF4-FFF2-40B4-BE49-F238E27FC236}">
                <a16:creationId xmlns:a16="http://schemas.microsoft.com/office/drawing/2014/main" id="{F64790C6-6BB1-F5C8-B29D-2FFB86478357}"/>
              </a:ext>
            </a:extLst>
          </p:cNvPr>
          <p:cNvPicPr>
            <a:picLocks noChangeAspect="1"/>
          </p:cNvPicPr>
          <p:nvPr/>
        </p:nvPicPr>
        <p:blipFill>
          <a:blip r:embed="rId3"/>
          <a:stretch>
            <a:fillRect/>
          </a:stretch>
        </p:blipFill>
        <p:spPr>
          <a:xfrm>
            <a:off x="381001" y="253997"/>
            <a:ext cx="6219826" cy="4768981"/>
          </a:xfrm>
          <a:prstGeom prst="rect">
            <a:avLst/>
          </a:prstGeom>
          <a:ln>
            <a:noFill/>
          </a:ln>
          <a:effectLst>
            <a:outerShdw blurRad="292100" dist="139700" dir="2700000" algn="tl" rotWithShape="0">
              <a:srgbClr val="333333">
                <a:alpha val="65000"/>
              </a:srgbClr>
            </a:outerShdw>
          </a:effectLst>
        </p:spPr>
      </p:pic>
      <p:sp>
        <p:nvSpPr>
          <p:cNvPr id="7" name="מציין מיקום תוכן 2">
            <a:extLst>
              <a:ext uri="{FF2B5EF4-FFF2-40B4-BE49-F238E27FC236}">
                <a16:creationId xmlns:a16="http://schemas.microsoft.com/office/drawing/2014/main" id="{C42C8ACE-7E6A-597E-DAA8-3C6B0245DF2E}"/>
              </a:ext>
            </a:extLst>
          </p:cNvPr>
          <p:cNvSpPr txBox="1">
            <a:spLocks/>
          </p:cNvSpPr>
          <p:nvPr/>
        </p:nvSpPr>
        <p:spPr>
          <a:xfrm>
            <a:off x="6600825" y="365125"/>
            <a:ext cx="4752975" cy="5835650"/>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e-IL" dirty="0"/>
              <a:t>קישור להנחיות </a:t>
            </a:r>
            <a:r>
              <a:rPr lang="he-IL" dirty="0" err="1"/>
              <a:t>אתר.בוט</a:t>
            </a:r>
            <a:endParaRPr lang="he-IL" dirty="0"/>
          </a:p>
          <a:p>
            <a:pPr marL="0" indent="0">
              <a:buFont typeface="Arial" panose="020B0604020202020204" pitchFamily="34" charset="0"/>
              <a:buNone/>
            </a:pPr>
            <a:r>
              <a:rPr lang="he-IL" dirty="0"/>
              <a:t> </a:t>
            </a:r>
            <a:r>
              <a:rPr lang="en-US" dirty="0">
                <a:hlinkClick r:id="rId4"/>
              </a:rPr>
              <a:t>https://alephplace.com/atar.bot</a:t>
            </a:r>
            <a:endParaRPr lang="he-IL" dirty="0"/>
          </a:p>
          <a:p>
            <a:pPr marL="0" indent="0">
              <a:buFont typeface="Arial" panose="020B0604020202020204" pitchFamily="34" charset="0"/>
              <a:buNone/>
            </a:pPr>
            <a:endParaRPr lang="he-IL" dirty="0"/>
          </a:p>
          <a:p>
            <a:pPr marL="0" indent="0">
              <a:buFont typeface="Arial" panose="020B0604020202020204" pitchFamily="34" charset="0"/>
              <a:buNone/>
            </a:pPr>
            <a:endParaRPr lang="he-IL" dirty="0"/>
          </a:p>
          <a:p>
            <a:pPr marL="0" indent="0">
              <a:buFont typeface="Arial" panose="020B0604020202020204" pitchFamily="34" charset="0"/>
              <a:buNone/>
            </a:pPr>
            <a:r>
              <a:rPr lang="he-IL" sz="3600" dirty="0"/>
              <a:t>השוואה לאתרים אחרים</a:t>
            </a:r>
          </a:p>
          <a:p>
            <a:pPr marL="0" indent="0">
              <a:buFont typeface="Arial" panose="020B0604020202020204" pitchFamily="34" charset="0"/>
              <a:buNone/>
            </a:pPr>
            <a:endParaRPr lang="he-IL" dirty="0"/>
          </a:p>
          <a:p>
            <a:pPr marL="0" indent="0">
              <a:buFont typeface="Arial" panose="020B0604020202020204" pitchFamily="34" charset="0"/>
              <a:buNone/>
            </a:pPr>
            <a:endParaRPr lang="he-IL" dirty="0"/>
          </a:p>
          <a:p>
            <a:pPr marL="0" indent="0">
              <a:buNone/>
            </a:pPr>
            <a:r>
              <a:rPr lang="he-IL" b="1" dirty="0"/>
              <a:t>שלבים 2–3–4 – ערכים, אותנטיות והשוואה</a:t>
            </a:r>
          </a:p>
          <a:p>
            <a:r>
              <a:rPr lang="he-IL" dirty="0"/>
              <a:t>בקשו: המשך לשלב הבא</a:t>
            </a:r>
          </a:p>
          <a:p>
            <a:r>
              <a:rPr lang="he-IL" dirty="0"/>
              <a:t>ודאו </a:t>
            </a:r>
            <a:r>
              <a:rPr lang="he-IL" dirty="0" err="1"/>
              <a:t>שהבוט</a:t>
            </a:r>
            <a:r>
              <a:rPr lang="he-IL" dirty="0"/>
              <a:t> מזהה היטב את הערכים, בוחן אותנטיות לפי נארה גריד, ומשווה לאתרים דומים.</a:t>
            </a:r>
          </a:p>
          <a:p>
            <a:r>
              <a:rPr lang="he-IL" dirty="0"/>
              <a:t>במידת הצורך בקשו השלמות, דיוק ומיקוד של המידע.</a:t>
            </a:r>
          </a:p>
          <a:p>
            <a:pPr marL="0" indent="0">
              <a:buFont typeface="Arial" panose="020B0604020202020204" pitchFamily="34" charset="0"/>
              <a:buNone/>
            </a:pPr>
            <a:endParaRPr lang="en-US" dirty="0"/>
          </a:p>
          <a:p>
            <a:endParaRPr lang="he-IL" dirty="0"/>
          </a:p>
        </p:txBody>
      </p:sp>
    </p:spTree>
    <p:extLst>
      <p:ext uri="{BB962C8B-B14F-4D97-AF65-F5344CB8AC3E}">
        <p14:creationId xmlns:p14="http://schemas.microsoft.com/office/powerpoint/2010/main" val="2497795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A3FD79-884B-0A25-2B52-24A81E75AD91}"/>
              </a:ext>
            </a:extLst>
          </p:cNvPr>
          <p:cNvSpPr>
            <a:spLocks noGrp="1"/>
          </p:cNvSpPr>
          <p:nvPr>
            <p:ph type="title"/>
          </p:nvPr>
        </p:nvSpPr>
        <p:spPr>
          <a:xfrm>
            <a:off x="838200" y="365126"/>
            <a:ext cx="10515600" cy="455490"/>
          </a:xfrm>
        </p:spPr>
        <p:txBody>
          <a:bodyPr>
            <a:normAutofit fontScale="90000"/>
          </a:bodyPr>
          <a:lstStyle/>
          <a:p>
            <a:r>
              <a:rPr lang="he-IL" dirty="0"/>
              <a:t>השוואה על פי קריטריונים: הצהרת המשמעות של מגדל המים</a:t>
            </a:r>
            <a:endParaRPr lang="en-IL" dirty="0"/>
          </a:p>
        </p:txBody>
      </p:sp>
      <p:sp>
        <p:nvSpPr>
          <p:cNvPr id="3" name="מציין מיקום תוכן 2">
            <a:extLst>
              <a:ext uri="{FF2B5EF4-FFF2-40B4-BE49-F238E27FC236}">
                <a16:creationId xmlns:a16="http://schemas.microsoft.com/office/drawing/2014/main" id="{9F47522E-4A9F-B8FD-6C0A-01A8C3034519}"/>
              </a:ext>
            </a:extLst>
          </p:cNvPr>
          <p:cNvSpPr>
            <a:spLocks noGrp="1"/>
          </p:cNvSpPr>
          <p:nvPr>
            <p:ph idx="1"/>
          </p:nvPr>
        </p:nvSpPr>
        <p:spPr>
          <a:xfrm>
            <a:off x="3250324" y="820616"/>
            <a:ext cx="8103477" cy="5900859"/>
          </a:xfrm>
        </p:spPr>
        <p:txBody>
          <a:bodyPr>
            <a:noAutofit/>
          </a:bodyPr>
          <a:lstStyle/>
          <a:p>
            <a:pPr marL="0" indent="0" algn="just">
              <a:lnSpc>
                <a:spcPts val="1700"/>
              </a:lnSpc>
              <a:spcAft>
                <a:spcPts val="600"/>
              </a:spcAft>
              <a:buNone/>
            </a:pPr>
            <a:r>
              <a:rPr lang="he-IL" sz="1800" dirty="0">
                <a:effectLst/>
                <a:latin typeface="Calibri" panose="020F0502020204030204" pitchFamily="34" charset="0"/>
                <a:ea typeface="Aptos" panose="020B0004020202020204" pitchFamily="34" charset="0"/>
              </a:rPr>
              <a:t>מגדל המים של אילת השחר, שהוקם בשנת 1923, הוא כיום מבנה צנוע ונחבא אך זהו אחד המבנים </a:t>
            </a:r>
            <a:r>
              <a:rPr lang="he-IL" sz="1800" b="1" dirty="0">
                <a:solidFill>
                  <a:srgbClr val="A02B93"/>
                </a:solidFill>
                <a:effectLst/>
                <a:latin typeface="Calibri" panose="020F0502020204030204" pitchFamily="34" charset="0"/>
                <a:ea typeface="Aptos" panose="020B0004020202020204" pitchFamily="34" charset="0"/>
              </a:rPr>
              <a:t>המעניינים ביותר</a:t>
            </a:r>
            <a:r>
              <a:rPr lang="he-IL" sz="1800" dirty="0">
                <a:effectLst/>
                <a:latin typeface="Calibri" panose="020F0502020204030204" pitchFamily="34" charset="0"/>
                <a:ea typeface="Aptos" panose="020B0004020202020204" pitchFamily="34" charset="0"/>
              </a:rPr>
              <a:t> בקיבוץ, ובעל </a:t>
            </a:r>
            <a:r>
              <a:rPr lang="he-IL" sz="1800" b="1" dirty="0">
                <a:solidFill>
                  <a:srgbClr val="A02B93"/>
                </a:solidFill>
                <a:effectLst/>
                <a:latin typeface="Calibri" panose="020F0502020204030204" pitchFamily="34" charset="0"/>
                <a:ea typeface="Aptos" panose="020B0004020202020204" pitchFamily="34" charset="0"/>
              </a:rPr>
              <a:t>חשיבות גם ברמה הארצית</a:t>
            </a:r>
            <a:r>
              <a:rPr lang="he-IL" sz="1800" dirty="0">
                <a:effectLst/>
                <a:latin typeface="Calibri" panose="020F0502020204030204" pitchFamily="34" charset="0"/>
                <a:ea typeface="Aptos" panose="020B0004020202020204" pitchFamily="34" charset="0"/>
              </a:rPr>
              <a:t>. חשיבותו נובעת מתפקידו החיוני </a:t>
            </a:r>
            <a:r>
              <a:rPr lang="he-IL" sz="1800" b="1" dirty="0">
                <a:solidFill>
                  <a:srgbClr val="4E95D9"/>
                </a:solidFill>
                <a:effectLst/>
                <a:latin typeface="Calibri" panose="020F0502020204030204" pitchFamily="34" charset="0"/>
                <a:ea typeface="Aptos" panose="020B0004020202020204" pitchFamily="34" charset="0"/>
              </a:rPr>
              <a:t>במערכת המים</a:t>
            </a:r>
            <a:r>
              <a:rPr lang="he-IL" sz="1800" dirty="0">
                <a:effectLst/>
                <a:latin typeface="Calibri" panose="020F0502020204030204" pitchFamily="34" charset="0"/>
                <a:ea typeface="Aptos" panose="020B0004020202020204" pitchFamily="34" charset="0"/>
              </a:rPr>
              <a:t>, </a:t>
            </a:r>
            <a:r>
              <a:rPr lang="he-IL" sz="1800" b="1" dirty="0">
                <a:solidFill>
                  <a:srgbClr val="00B050"/>
                </a:solidFill>
                <a:effectLst/>
                <a:latin typeface="Calibri" panose="020F0502020204030204" pitchFamily="34" charset="0"/>
                <a:ea typeface="Aptos" panose="020B0004020202020204" pitchFamily="34" charset="0"/>
              </a:rPr>
              <a:t>ממיקומו הנישא במרכז</a:t>
            </a:r>
            <a:r>
              <a:rPr lang="he-IL" sz="1800" dirty="0">
                <a:effectLst/>
                <a:latin typeface="Calibri" panose="020F0502020204030204" pitchFamily="34" charset="0"/>
                <a:ea typeface="Aptos" panose="020B0004020202020204" pitchFamily="34" charset="0"/>
              </a:rPr>
              <a:t> הישוב, וכאחד </a:t>
            </a:r>
            <a:r>
              <a:rPr lang="he-IL" sz="1800" b="1" dirty="0">
                <a:solidFill>
                  <a:srgbClr val="FF0000"/>
                </a:solidFill>
                <a:effectLst/>
                <a:latin typeface="Calibri" panose="020F0502020204030204" pitchFamily="34" charset="0"/>
                <a:ea typeface="Aptos" panose="020B0004020202020204" pitchFamily="34" charset="0"/>
              </a:rPr>
              <a:t>המבנים הראשונים</a:t>
            </a:r>
            <a:r>
              <a:rPr lang="he-IL" sz="1800" dirty="0">
                <a:effectLst/>
                <a:latin typeface="Calibri" panose="020F0502020204030204" pitchFamily="34" charset="0"/>
                <a:ea typeface="Aptos" panose="020B0004020202020204" pitchFamily="34" charset="0"/>
              </a:rPr>
              <a:t> בקיבוץ הוא מספר פרק משמעותי בתולדותיו </a:t>
            </a:r>
            <a:r>
              <a:rPr lang="he-IL" sz="1800" b="1" dirty="0">
                <a:solidFill>
                  <a:srgbClr val="FF0000"/>
                </a:solidFill>
                <a:effectLst/>
                <a:latin typeface="Calibri" panose="020F0502020204030204" pitchFamily="34" charset="0"/>
                <a:ea typeface="Aptos" panose="020B0004020202020204" pitchFamily="34" charset="0"/>
              </a:rPr>
              <a:t>ובראשית ההתיישבות</a:t>
            </a:r>
            <a:r>
              <a:rPr lang="he-IL" sz="1800" dirty="0">
                <a:effectLst/>
                <a:latin typeface="Calibri" panose="020F0502020204030204" pitchFamily="34" charset="0"/>
                <a:ea typeface="Aptos" panose="020B0004020202020204" pitchFamily="34" charset="0"/>
              </a:rPr>
              <a:t> הציונית בעמק החולה. </a:t>
            </a:r>
            <a:endParaRPr lang="en-US" sz="1800" dirty="0">
              <a:effectLst/>
              <a:latin typeface="Calibri" panose="020F0502020204030204" pitchFamily="34" charset="0"/>
              <a:ea typeface="Aptos" panose="020B0004020202020204" pitchFamily="34" charset="0"/>
            </a:endParaRPr>
          </a:p>
          <a:p>
            <a:pPr marL="0" indent="0" algn="just" rtl="1">
              <a:lnSpc>
                <a:spcPts val="1700"/>
              </a:lnSpc>
              <a:spcAft>
                <a:spcPts val="600"/>
              </a:spcAft>
              <a:buNone/>
            </a:pPr>
            <a:r>
              <a:rPr lang="he-IL" sz="1800" dirty="0">
                <a:effectLst/>
                <a:latin typeface="Calibri" panose="020F0502020204030204" pitchFamily="34" charset="0"/>
                <a:ea typeface="Aptos" panose="020B0004020202020204" pitchFamily="34" charset="0"/>
              </a:rPr>
              <a:t>המגדל הוקם </a:t>
            </a:r>
            <a:r>
              <a:rPr lang="he-IL" sz="1800" b="1" dirty="0">
                <a:solidFill>
                  <a:srgbClr val="4E95D9"/>
                </a:solidFill>
                <a:effectLst/>
                <a:latin typeface="Calibri" panose="020F0502020204030204" pitchFamily="34" charset="0"/>
                <a:ea typeface="Aptos" panose="020B0004020202020204" pitchFamily="34" charset="0"/>
              </a:rPr>
              <a:t>כחלק מישוב הקבע</a:t>
            </a:r>
            <a:r>
              <a:rPr lang="he-IL" sz="1800" dirty="0">
                <a:effectLst/>
                <a:latin typeface="Calibri" panose="020F0502020204030204" pitchFamily="34" charset="0"/>
                <a:ea typeface="Aptos" panose="020B0004020202020204" pitchFamily="34" charset="0"/>
              </a:rPr>
              <a:t> של אילת השחר על אדמות </a:t>
            </a:r>
            <a:r>
              <a:rPr lang="he-IL" sz="1800" dirty="0" err="1">
                <a:effectLst/>
                <a:latin typeface="Calibri" panose="020F0502020204030204" pitchFamily="34" charset="0"/>
                <a:ea typeface="Aptos" panose="020B0004020202020204" pitchFamily="34" charset="0"/>
              </a:rPr>
              <a:t>יק"א</a:t>
            </a:r>
            <a:r>
              <a:rPr lang="he-IL" sz="1800" dirty="0">
                <a:effectLst/>
                <a:latin typeface="Calibri" panose="020F0502020204030204" pitchFamily="34" charset="0"/>
                <a:ea typeface="Aptos" panose="020B0004020202020204" pitchFamily="34" charset="0"/>
              </a:rPr>
              <a:t> על ידי חברי קבוצת "אחווה" מגדוד העבודה, בהשראת ערכי כיבוש העבודה העברית והשאיפה להקמת חברה שיתופית סוציאליסטית</a:t>
            </a:r>
            <a:r>
              <a:rPr lang="en-US" sz="1800" dirty="0">
                <a:effectLst/>
                <a:latin typeface="Calibri" panose="020F0502020204030204" pitchFamily="34" charset="0"/>
                <a:ea typeface="Aptos" panose="020B0004020202020204" pitchFamily="34" charset="0"/>
              </a:rPr>
              <a:t>. </a:t>
            </a:r>
            <a:r>
              <a:rPr lang="he-IL" sz="1800" dirty="0">
                <a:effectLst/>
                <a:latin typeface="Calibri" panose="020F0502020204030204" pitchFamily="34" charset="0"/>
                <a:ea typeface="Aptos" panose="020B0004020202020204" pitchFamily="34" charset="0"/>
              </a:rPr>
              <a:t>המגדל אמנם צנוע במידותיו אך כשנבנה </a:t>
            </a:r>
            <a:r>
              <a:rPr lang="he-IL" sz="1800" b="1" dirty="0">
                <a:solidFill>
                  <a:srgbClr val="00B050"/>
                </a:solidFill>
                <a:effectLst/>
                <a:latin typeface="Calibri" panose="020F0502020204030204" pitchFamily="34" charset="0"/>
                <a:ea typeface="Aptos" panose="020B0004020202020204" pitchFamily="34" charset="0"/>
              </a:rPr>
              <a:t>במרכז </a:t>
            </a:r>
            <a:r>
              <a:rPr lang="he-IL" sz="1800" b="1" dirty="0">
                <a:solidFill>
                  <a:srgbClr val="4E95D9"/>
                </a:solidFill>
                <a:effectLst/>
                <a:latin typeface="Calibri" panose="020F0502020204030204" pitchFamily="34" charset="0"/>
                <a:ea typeface="Aptos" panose="020B0004020202020204" pitchFamily="34" charset="0"/>
              </a:rPr>
              <a:t>מתווה הפרסה</a:t>
            </a:r>
            <a:r>
              <a:rPr lang="he-IL" sz="1800" dirty="0">
                <a:effectLst/>
                <a:latin typeface="Calibri" panose="020F0502020204030204" pitchFamily="34" charset="0"/>
                <a:ea typeface="Aptos" panose="020B0004020202020204" pitchFamily="34" charset="0"/>
              </a:rPr>
              <a:t> </a:t>
            </a:r>
            <a:r>
              <a:rPr lang="he-IL" sz="1800" b="1" dirty="0">
                <a:solidFill>
                  <a:srgbClr val="A02B93"/>
                </a:solidFill>
                <a:effectLst/>
                <a:latin typeface="Calibri" panose="020F0502020204030204" pitchFamily="34" charset="0"/>
                <a:ea typeface="Aptos" panose="020B0004020202020204" pitchFamily="34" charset="0"/>
              </a:rPr>
              <a:t>הייחודי</a:t>
            </a:r>
            <a:r>
              <a:rPr lang="he-IL" sz="1800" dirty="0">
                <a:effectLst/>
                <a:latin typeface="Calibri" panose="020F0502020204030204" pitchFamily="34" charset="0"/>
                <a:ea typeface="Aptos" panose="020B0004020202020204" pitchFamily="34" charset="0"/>
              </a:rPr>
              <a:t> של הקיבוץ, </a:t>
            </a:r>
            <a:r>
              <a:rPr lang="he-IL" sz="1800" b="1" dirty="0">
                <a:solidFill>
                  <a:srgbClr val="00B050"/>
                </a:solidFill>
                <a:effectLst/>
                <a:latin typeface="Calibri" panose="020F0502020204030204" pitchFamily="34" charset="0"/>
                <a:ea typeface="Aptos" panose="020B0004020202020204" pitchFamily="34" charset="0"/>
              </a:rPr>
              <a:t>בראש הגבעה</a:t>
            </a:r>
            <a:r>
              <a:rPr lang="he-IL" sz="1800" dirty="0">
                <a:effectLst/>
                <a:latin typeface="Calibri" panose="020F0502020204030204" pitchFamily="34" charset="0"/>
                <a:ea typeface="Aptos" panose="020B0004020202020204" pitchFamily="34" charset="0"/>
              </a:rPr>
              <a:t> החשופה, הוא </a:t>
            </a:r>
            <a:r>
              <a:rPr lang="he-IL" sz="1800" b="1" dirty="0">
                <a:solidFill>
                  <a:srgbClr val="00B050"/>
                </a:solidFill>
                <a:effectLst/>
                <a:latin typeface="Calibri" panose="020F0502020204030204" pitchFamily="34" charset="0"/>
                <a:ea typeface="Aptos" panose="020B0004020202020204" pitchFamily="34" charset="0"/>
              </a:rPr>
              <a:t>בלט למרחוק כנקודת ציון בנוף</a:t>
            </a:r>
            <a:r>
              <a:rPr lang="he-IL" sz="1800" dirty="0">
                <a:effectLst/>
                <a:latin typeface="Calibri" panose="020F0502020204030204" pitchFamily="34" charset="0"/>
                <a:ea typeface="Aptos" panose="020B0004020202020204" pitchFamily="34" charset="0"/>
              </a:rPr>
              <a:t>. בשנות המאורעות (1936-9) נבנתה בראשו עמדת איתות ל</a:t>
            </a:r>
            <a:r>
              <a:rPr lang="he-IL" sz="1800" b="1" dirty="0">
                <a:solidFill>
                  <a:srgbClr val="4E95D9"/>
                </a:solidFill>
                <a:effectLst/>
                <a:latin typeface="Calibri" panose="020F0502020204030204" pitchFamily="34" charset="0"/>
                <a:ea typeface="Aptos" panose="020B0004020202020204" pitchFamily="34" charset="0"/>
              </a:rPr>
              <a:t>יישובי הסביבה</a:t>
            </a:r>
            <a:r>
              <a:rPr lang="he-IL" sz="1800" dirty="0">
                <a:effectLst/>
                <a:latin typeface="Calibri" panose="020F0502020204030204" pitchFamily="34" charset="0"/>
                <a:ea typeface="Aptos" panose="020B0004020202020204" pitchFamily="34" charset="0"/>
              </a:rPr>
              <a:t>. </a:t>
            </a:r>
          </a:p>
          <a:p>
            <a:pPr marL="0" indent="0" algn="just">
              <a:lnSpc>
                <a:spcPts val="1700"/>
              </a:lnSpc>
              <a:spcAft>
                <a:spcPts val="600"/>
              </a:spcAft>
              <a:buNone/>
            </a:pPr>
            <a:r>
              <a:rPr lang="he-IL" sz="1800" dirty="0">
                <a:effectLst/>
                <a:latin typeface="Calibri" panose="020F0502020204030204" pitchFamily="34" charset="0"/>
                <a:ea typeface="Aptos" panose="020B0004020202020204" pitchFamily="34" charset="0"/>
              </a:rPr>
              <a:t>בתקופה שבה מים היו משאב נדיר, הקמת המגדל לאספקת מים סדירה לשתייה ולהשקיה היתה גורם מכריע בקיומו ובהתבססותו כישוב חקלאי. תפרוסת מגדלי המים משקפת את התפשטות היישוב שלוותה בכניסה של טכנולוגיות חדשות בשנות העשרים והם היו לסמל של ההתיישבות. כיום כאשר מים זורמים בכל בית הם מובנים מאליהם, המגדל אינו מעורר פליאה, אך בזמנים שבהם העלו מים בחביות מהמעיין, ביטא המגדל קדמה טכנולוגית. לאחר מלחמת 48 נוסף גם רובד סמלי הקשור למיתוס הגבורה המקומי בשל תפקיד המגדלים כעמדות תצפית ואיתות. </a:t>
            </a:r>
            <a:endParaRPr lang="en-US" sz="1800" dirty="0">
              <a:effectLst/>
              <a:latin typeface="Calibri" panose="020F0502020204030204" pitchFamily="34" charset="0"/>
              <a:ea typeface="Aptos" panose="020B0004020202020204" pitchFamily="34" charset="0"/>
            </a:endParaRPr>
          </a:p>
          <a:p>
            <a:pPr marL="0" indent="0" algn="just" rtl="1">
              <a:lnSpc>
                <a:spcPts val="1700"/>
              </a:lnSpc>
              <a:spcAft>
                <a:spcPts val="600"/>
              </a:spcAft>
              <a:buNone/>
            </a:pPr>
            <a:endParaRPr lang="en-US" sz="1800" dirty="0">
              <a:effectLst/>
              <a:latin typeface="Calibri" panose="020F0502020204030204" pitchFamily="34" charset="0"/>
              <a:ea typeface="Aptos" panose="020B0004020202020204" pitchFamily="34" charset="0"/>
            </a:endParaRPr>
          </a:p>
        </p:txBody>
      </p:sp>
      <p:sp>
        <p:nvSpPr>
          <p:cNvPr id="4" name="מציין מיקום של מספר שקופית 3">
            <a:extLst>
              <a:ext uri="{FF2B5EF4-FFF2-40B4-BE49-F238E27FC236}">
                <a16:creationId xmlns:a16="http://schemas.microsoft.com/office/drawing/2014/main" id="{54D12E97-6E96-9A44-3995-E7C054823C04}"/>
              </a:ext>
            </a:extLst>
          </p:cNvPr>
          <p:cNvSpPr>
            <a:spLocks noGrp="1"/>
          </p:cNvSpPr>
          <p:nvPr>
            <p:ph type="sldNum" sz="quarter" idx="12"/>
          </p:nvPr>
        </p:nvSpPr>
        <p:spPr>
          <a:xfrm>
            <a:off x="838200" y="6356350"/>
            <a:ext cx="638908" cy="365125"/>
          </a:xfrm>
        </p:spPr>
        <p:txBody>
          <a:bodyPr/>
          <a:lstStyle/>
          <a:p>
            <a:fld id="{2ACC6403-E1A3-4276-97BB-4DD3E5BEAD23}" type="slidenum">
              <a:rPr lang="en-IL" smtClean="0"/>
              <a:pPr/>
              <a:t>18</a:t>
            </a:fld>
            <a:endParaRPr lang="en-IL"/>
          </a:p>
        </p:txBody>
      </p:sp>
      <p:sp>
        <p:nvSpPr>
          <p:cNvPr id="9" name="תיבת טקסט 8">
            <a:extLst>
              <a:ext uri="{FF2B5EF4-FFF2-40B4-BE49-F238E27FC236}">
                <a16:creationId xmlns:a16="http://schemas.microsoft.com/office/drawing/2014/main" id="{FC9160A5-97AF-4642-7FCF-607CDE3FBE5B}"/>
              </a:ext>
            </a:extLst>
          </p:cNvPr>
          <p:cNvSpPr txBox="1"/>
          <p:nvPr/>
        </p:nvSpPr>
        <p:spPr>
          <a:xfrm>
            <a:off x="236483" y="4565241"/>
            <a:ext cx="1180694" cy="646331"/>
          </a:xfrm>
          <a:prstGeom prst="rect">
            <a:avLst/>
          </a:prstGeom>
          <a:noFill/>
        </p:spPr>
        <p:txBody>
          <a:bodyPr wrap="square">
            <a:spAutoFit/>
          </a:bodyPr>
          <a:lstStyle/>
          <a:p>
            <a:r>
              <a:rPr lang="he-IL" dirty="0" err="1"/>
              <a:t>סוסקין</a:t>
            </a:r>
            <a:r>
              <a:rPr lang="he-IL" dirty="0"/>
              <a:t>, 1924</a:t>
            </a:r>
            <a:endParaRPr lang="en-IL" dirty="0"/>
          </a:p>
        </p:txBody>
      </p:sp>
      <p:sp>
        <p:nvSpPr>
          <p:cNvPr id="6" name="תיבת טקסט 5">
            <a:extLst>
              <a:ext uri="{FF2B5EF4-FFF2-40B4-BE49-F238E27FC236}">
                <a16:creationId xmlns:a16="http://schemas.microsoft.com/office/drawing/2014/main" id="{6CA3DD38-C9BD-E327-60F7-367D80DEDD21}"/>
              </a:ext>
            </a:extLst>
          </p:cNvPr>
          <p:cNvSpPr txBox="1"/>
          <p:nvPr/>
        </p:nvSpPr>
        <p:spPr>
          <a:xfrm>
            <a:off x="236483" y="820616"/>
            <a:ext cx="2711431" cy="3189335"/>
          </a:xfrm>
          <a:prstGeom prst="rect">
            <a:avLst/>
          </a:prstGeom>
          <a:noFill/>
        </p:spPr>
        <p:txBody>
          <a:bodyPr wrap="square">
            <a:spAutoFit/>
          </a:bodyPr>
          <a:lstStyle/>
          <a:p>
            <a:pPr algn="just" rtl="1">
              <a:lnSpc>
                <a:spcPts val="1700"/>
              </a:lnSpc>
              <a:spcAft>
                <a:spcPts val="600"/>
              </a:spcAft>
              <a:buNone/>
            </a:pPr>
            <a:r>
              <a:rPr lang="he-IL" sz="2400" b="1" dirty="0">
                <a:solidFill>
                  <a:schemeClr val="accent1">
                    <a:lumMod val="50000"/>
                  </a:schemeClr>
                </a:solidFill>
                <a:effectLst/>
                <a:latin typeface="Calibri" panose="020F0502020204030204" pitchFamily="34" charset="0"/>
                <a:ea typeface="Aptos" panose="020B0004020202020204" pitchFamily="34" charset="0"/>
              </a:rPr>
              <a:t>קריטריונים</a:t>
            </a:r>
            <a:r>
              <a:rPr lang="he-IL" sz="1800" b="1" dirty="0">
                <a:solidFill>
                  <a:schemeClr val="accent1">
                    <a:lumMod val="50000"/>
                  </a:schemeClr>
                </a:solidFill>
                <a:effectLst/>
                <a:latin typeface="Calibri" panose="020F0502020204030204" pitchFamily="34" charset="0"/>
                <a:ea typeface="Aptos" panose="020B0004020202020204" pitchFamily="34" charset="0"/>
              </a:rPr>
              <a:t> </a:t>
            </a:r>
          </a:p>
          <a:p>
            <a:pPr marL="285750" indent="-285750" algn="just" rtl="1">
              <a:lnSpc>
                <a:spcPts val="1700"/>
              </a:lnSpc>
              <a:spcAft>
                <a:spcPts val="600"/>
              </a:spcAft>
              <a:buFont typeface="Arial" panose="020B0604020202020204" pitchFamily="34" charset="0"/>
              <a:buChar char="•"/>
            </a:pPr>
            <a:r>
              <a:rPr lang="he-IL" sz="1800" b="1" dirty="0">
                <a:solidFill>
                  <a:srgbClr val="FF0000"/>
                </a:solidFill>
                <a:effectLst/>
                <a:latin typeface="Calibri" panose="020F0502020204030204" pitchFamily="34" charset="0"/>
                <a:ea typeface="Aptos" panose="020B0004020202020204" pitchFamily="34" charset="0"/>
              </a:rPr>
              <a:t>גיל</a:t>
            </a:r>
            <a:endParaRPr lang="en-US" sz="1800" dirty="0">
              <a:effectLst/>
              <a:latin typeface="Calibri" panose="020F0502020204030204" pitchFamily="34" charset="0"/>
              <a:ea typeface="Aptos" panose="020B0004020202020204" pitchFamily="34" charset="0"/>
            </a:endParaRPr>
          </a:p>
          <a:p>
            <a:pPr marL="285750" indent="-285750" algn="just" rtl="1">
              <a:lnSpc>
                <a:spcPts val="1700"/>
              </a:lnSpc>
              <a:spcAft>
                <a:spcPts val="600"/>
              </a:spcAft>
              <a:buFont typeface="Arial" panose="020B0604020202020204" pitchFamily="34" charset="0"/>
              <a:buChar char="•"/>
            </a:pPr>
            <a:r>
              <a:rPr lang="he-IL" sz="1800" b="1" dirty="0">
                <a:solidFill>
                  <a:srgbClr val="A02B93"/>
                </a:solidFill>
                <a:effectLst/>
                <a:latin typeface="Calibri" panose="020F0502020204030204" pitchFamily="34" charset="0"/>
                <a:ea typeface="Aptos" panose="020B0004020202020204" pitchFamily="34" charset="0"/>
              </a:rPr>
              <a:t>נדירות וייחודיות</a:t>
            </a:r>
            <a:endParaRPr lang="en-US" sz="1800" dirty="0">
              <a:effectLst/>
              <a:latin typeface="Calibri" panose="020F0502020204030204" pitchFamily="34" charset="0"/>
              <a:ea typeface="Aptos" panose="020B0004020202020204" pitchFamily="34" charset="0"/>
            </a:endParaRPr>
          </a:p>
          <a:p>
            <a:pPr marL="285750" indent="-285750" rtl="1">
              <a:lnSpc>
                <a:spcPts val="1700"/>
              </a:lnSpc>
              <a:spcAft>
                <a:spcPts val="600"/>
              </a:spcAft>
              <a:buFont typeface="Arial" panose="020B0604020202020204" pitchFamily="34" charset="0"/>
              <a:buChar char="•"/>
            </a:pPr>
            <a:r>
              <a:rPr lang="he-IL" b="1" dirty="0">
                <a:solidFill>
                  <a:srgbClr val="3B7D23"/>
                </a:solidFill>
                <a:effectLst/>
                <a:latin typeface="Calibri" panose="020F0502020204030204" pitchFamily="34" charset="0"/>
                <a:ea typeface="Aptos" panose="020B0004020202020204" pitchFamily="34" charset="0"/>
              </a:rPr>
              <a:t>השתמרות: אותנטיות ושלמות</a:t>
            </a:r>
            <a:endParaRPr lang="en-US" dirty="0">
              <a:effectLst/>
              <a:latin typeface="Calibri" panose="020F0502020204030204" pitchFamily="34" charset="0"/>
              <a:ea typeface="Aptos" panose="020B0004020202020204" pitchFamily="34" charset="0"/>
            </a:endParaRPr>
          </a:p>
          <a:p>
            <a:pPr marL="285750" indent="-285750" algn="just" rtl="1">
              <a:lnSpc>
                <a:spcPts val="1700"/>
              </a:lnSpc>
              <a:spcAft>
                <a:spcPts val="600"/>
              </a:spcAft>
              <a:buFont typeface="Arial" panose="020B0604020202020204" pitchFamily="34" charset="0"/>
              <a:buChar char="•"/>
            </a:pPr>
            <a:r>
              <a:rPr lang="he-IL" sz="1800" b="1" dirty="0">
                <a:solidFill>
                  <a:srgbClr val="4E95D9"/>
                </a:solidFill>
                <a:effectLst/>
                <a:latin typeface="Calibri" panose="020F0502020204030204" pitchFamily="34" charset="0"/>
                <a:ea typeface="Aptos" panose="020B0004020202020204" pitchFamily="34" charset="0"/>
              </a:rPr>
              <a:t>קשר למכלול</a:t>
            </a:r>
            <a:endParaRPr lang="en-US" sz="1800" dirty="0">
              <a:effectLst/>
              <a:latin typeface="Calibri" panose="020F0502020204030204" pitchFamily="34" charset="0"/>
              <a:ea typeface="Aptos" panose="020B0004020202020204" pitchFamily="34" charset="0"/>
            </a:endParaRPr>
          </a:p>
          <a:p>
            <a:pPr marL="285750" indent="-285750" algn="just" rtl="1">
              <a:lnSpc>
                <a:spcPts val="1700"/>
              </a:lnSpc>
              <a:spcAft>
                <a:spcPts val="600"/>
              </a:spcAft>
              <a:buFont typeface="Arial" panose="020B0604020202020204" pitchFamily="34" charset="0"/>
              <a:buChar char="•"/>
            </a:pPr>
            <a:r>
              <a:rPr lang="he-IL" sz="1800" b="1" dirty="0">
                <a:solidFill>
                  <a:srgbClr val="00B050"/>
                </a:solidFill>
                <a:effectLst/>
                <a:latin typeface="Calibri" panose="020F0502020204030204" pitchFamily="34" charset="0"/>
                <a:ea typeface="Aptos" panose="020B0004020202020204" pitchFamily="34" charset="0"/>
              </a:rPr>
              <a:t>איכות </a:t>
            </a:r>
            <a:endParaRPr lang="en-US" sz="1800" dirty="0">
              <a:effectLst/>
              <a:latin typeface="Calibri" panose="020F0502020204030204" pitchFamily="34" charset="0"/>
              <a:ea typeface="Aptos" panose="020B0004020202020204" pitchFamily="34" charset="0"/>
            </a:endParaRPr>
          </a:p>
          <a:p>
            <a:pPr marL="285750" indent="-285750" algn="just" rtl="1">
              <a:lnSpc>
                <a:spcPts val="1700"/>
              </a:lnSpc>
              <a:spcAft>
                <a:spcPts val="600"/>
              </a:spcAft>
              <a:buFont typeface="Arial" panose="020B0604020202020204" pitchFamily="34" charset="0"/>
              <a:buChar char="•"/>
            </a:pPr>
            <a:r>
              <a:rPr lang="he-IL" sz="1800" b="1" dirty="0">
                <a:solidFill>
                  <a:srgbClr val="C00000"/>
                </a:solidFill>
                <a:effectLst/>
                <a:latin typeface="Calibri" panose="020F0502020204030204" pitchFamily="34" charset="0"/>
                <a:ea typeface="Aptos" panose="020B0004020202020204" pitchFamily="34" charset="0"/>
              </a:rPr>
              <a:t>תיעוד – איכות המידע</a:t>
            </a:r>
            <a:endParaRPr lang="en-US" sz="1800" dirty="0">
              <a:effectLst/>
              <a:latin typeface="Calibri" panose="020F0502020204030204" pitchFamily="34" charset="0"/>
              <a:ea typeface="Aptos" panose="020B0004020202020204" pitchFamily="34" charset="0"/>
            </a:endParaRPr>
          </a:p>
          <a:p>
            <a:pPr marL="285750" indent="-285750" algn="just" rtl="1">
              <a:lnSpc>
                <a:spcPts val="1700"/>
              </a:lnSpc>
              <a:spcAft>
                <a:spcPts val="600"/>
              </a:spcAft>
              <a:buFont typeface="Arial" panose="020B0604020202020204" pitchFamily="34" charset="0"/>
              <a:buChar char="•"/>
            </a:pPr>
            <a:r>
              <a:rPr lang="he-IL" sz="1800" b="1" dirty="0">
                <a:solidFill>
                  <a:srgbClr val="FF00FF"/>
                </a:solidFill>
                <a:effectLst/>
                <a:latin typeface="Calibri" panose="020F0502020204030204" pitchFamily="34" charset="0"/>
                <a:ea typeface="Aptos" panose="020B0004020202020204" pitchFamily="34" charset="0"/>
              </a:rPr>
              <a:t>פוטנציאל מחקרי</a:t>
            </a:r>
            <a:endParaRPr lang="en-US" sz="1800" dirty="0">
              <a:effectLst/>
              <a:latin typeface="Calibri" panose="020F0502020204030204" pitchFamily="34" charset="0"/>
              <a:ea typeface="Aptos" panose="020B0004020202020204" pitchFamily="34" charset="0"/>
            </a:endParaRPr>
          </a:p>
          <a:p>
            <a:pPr marL="285750" indent="-285750" algn="just" rtl="1">
              <a:lnSpc>
                <a:spcPts val="1700"/>
              </a:lnSpc>
              <a:spcAft>
                <a:spcPts val="600"/>
              </a:spcAft>
              <a:buFont typeface="Arial" panose="020B0604020202020204" pitchFamily="34" charset="0"/>
              <a:buChar char="•"/>
            </a:pPr>
            <a:r>
              <a:rPr lang="he-IL" sz="1800" b="1" dirty="0">
                <a:solidFill>
                  <a:srgbClr val="CCCC00"/>
                </a:solidFill>
                <a:effectLst/>
                <a:latin typeface="Calibri" panose="020F0502020204030204" pitchFamily="34" charset="0"/>
                <a:ea typeface="Aptos" panose="020B0004020202020204" pitchFamily="34" charset="0"/>
              </a:rPr>
              <a:t>סלקטיביות / מגוון</a:t>
            </a:r>
            <a:endParaRPr lang="en-US" sz="1800" dirty="0">
              <a:effectLst/>
              <a:latin typeface="Calibri" panose="020F0502020204030204" pitchFamily="34" charset="0"/>
              <a:ea typeface="Aptos" panose="020B0004020202020204" pitchFamily="34" charset="0"/>
            </a:endParaRPr>
          </a:p>
          <a:p>
            <a:pPr marL="285750" indent="-285750" algn="just" rtl="1">
              <a:lnSpc>
                <a:spcPts val="1700"/>
              </a:lnSpc>
              <a:spcAft>
                <a:spcPts val="600"/>
              </a:spcAft>
              <a:buFont typeface="Arial" panose="020B0604020202020204" pitchFamily="34" charset="0"/>
              <a:buChar char="•"/>
            </a:pPr>
            <a:r>
              <a:rPr lang="he-IL" sz="1800" b="1" dirty="0">
                <a:solidFill>
                  <a:srgbClr val="E97132"/>
                </a:solidFill>
                <a:effectLst/>
                <a:latin typeface="Calibri" panose="020F0502020204030204" pitchFamily="34" charset="0"/>
                <a:ea typeface="Aptos" panose="020B0004020202020204" pitchFamily="34" charset="0"/>
              </a:rPr>
              <a:t>הקשרים היסטוריים</a:t>
            </a:r>
            <a:endParaRPr lang="en-US" sz="1800" dirty="0">
              <a:effectLst/>
              <a:latin typeface="Calibri" panose="020F0502020204030204" pitchFamily="34" charset="0"/>
              <a:ea typeface="Aptos" panose="020B0004020202020204" pitchFamily="34" charset="0"/>
            </a:endParaRPr>
          </a:p>
        </p:txBody>
      </p:sp>
      <p:pic>
        <p:nvPicPr>
          <p:cNvPr id="7" name="תמונה 6" descr="תמונה שמכילה מפה, טקסט&#10;&#10;תיאור שנוצר ברמת מהימנות גבוהה מאוד">
            <a:extLst>
              <a:ext uri="{FF2B5EF4-FFF2-40B4-BE49-F238E27FC236}">
                <a16:creationId xmlns:a16="http://schemas.microsoft.com/office/drawing/2014/main" id="{07B6BE6B-7404-530D-535C-D08D1E84FB88}"/>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7856484" y="4682572"/>
            <a:ext cx="3384330" cy="2038903"/>
          </a:xfrm>
          <a:prstGeom prst="rect">
            <a:avLst/>
          </a:prstGeom>
        </p:spPr>
      </p:pic>
      <p:pic>
        <p:nvPicPr>
          <p:cNvPr id="8" name="תמונה 7" descr="תמונה שמכילה בניין, חוץ, צילום&#10;&#10;תיאור שנוצר ברמת מהימנות גבוהה מאוד">
            <a:extLst>
              <a:ext uri="{FF2B5EF4-FFF2-40B4-BE49-F238E27FC236}">
                <a16:creationId xmlns:a16="http://schemas.microsoft.com/office/drawing/2014/main" id="{0E559661-088E-8975-EEB9-5C45DDA37C6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18014" y="4681752"/>
            <a:ext cx="3072289" cy="2038083"/>
          </a:xfrm>
          <a:prstGeom prst="rect">
            <a:avLst/>
          </a:prstGeom>
        </p:spPr>
      </p:pic>
      <p:pic>
        <p:nvPicPr>
          <p:cNvPr id="5" name="תמונה 4">
            <a:extLst>
              <a:ext uri="{FF2B5EF4-FFF2-40B4-BE49-F238E27FC236}">
                <a16:creationId xmlns:a16="http://schemas.microsoft.com/office/drawing/2014/main" id="{1E95E649-6878-D5B7-7C83-A2D13AD8A21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17177" y="4565241"/>
            <a:ext cx="3049632" cy="2254394"/>
          </a:xfrm>
          <a:prstGeom prst="rect">
            <a:avLst/>
          </a:prstGeom>
        </p:spPr>
      </p:pic>
    </p:spTree>
    <p:extLst>
      <p:ext uri="{BB962C8B-B14F-4D97-AF65-F5344CB8AC3E}">
        <p14:creationId xmlns:p14="http://schemas.microsoft.com/office/powerpoint/2010/main" val="331356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A3FD79-884B-0A25-2B52-24A81E75AD91}"/>
              </a:ext>
            </a:extLst>
          </p:cNvPr>
          <p:cNvSpPr>
            <a:spLocks noGrp="1"/>
          </p:cNvSpPr>
          <p:nvPr>
            <p:ph type="title"/>
          </p:nvPr>
        </p:nvSpPr>
        <p:spPr>
          <a:xfrm>
            <a:off x="838200" y="365126"/>
            <a:ext cx="10515600" cy="455490"/>
          </a:xfrm>
        </p:spPr>
        <p:txBody>
          <a:bodyPr>
            <a:normAutofit fontScale="90000"/>
          </a:bodyPr>
          <a:lstStyle/>
          <a:p>
            <a:r>
              <a:rPr lang="he-IL" dirty="0"/>
              <a:t>הצהרת המשמעות של מגדל המים</a:t>
            </a:r>
            <a:endParaRPr lang="en-IL" dirty="0"/>
          </a:p>
        </p:txBody>
      </p:sp>
      <p:sp>
        <p:nvSpPr>
          <p:cNvPr id="3" name="מציין מיקום תוכן 2">
            <a:extLst>
              <a:ext uri="{FF2B5EF4-FFF2-40B4-BE49-F238E27FC236}">
                <a16:creationId xmlns:a16="http://schemas.microsoft.com/office/drawing/2014/main" id="{9F47522E-4A9F-B8FD-6C0A-01A8C3034519}"/>
              </a:ext>
            </a:extLst>
          </p:cNvPr>
          <p:cNvSpPr>
            <a:spLocks noGrp="1"/>
          </p:cNvSpPr>
          <p:nvPr>
            <p:ph idx="1"/>
          </p:nvPr>
        </p:nvSpPr>
        <p:spPr>
          <a:xfrm>
            <a:off x="3216275" y="993228"/>
            <a:ext cx="8137525" cy="5183735"/>
          </a:xfrm>
        </p:spPr>
        <p:txBody>
          <a:bodyPr>
            <a:noAutofit/>
          </a:bodyPr>
          <a:lstStyle/>
          <a:p>
            <a:pPr marL="0" indent="0" algn="just">
              <a:lnSpc>
                <a:spcPts val="1700"/>
              </a:lnSpc>
              <a:spcAft>
                <a:spcPts val="600"/>
              </a:spcAft>
              <a:buNone/>
            </a:pPr>
            <a:r>
              <a:rPr lang="he-IL" sz="1800" dirty="0">
                <a:effectLst/>
                <a:latin typeface="Calibri" panose="020F0502020204030204" pitchFamily="34" charset="0"/>
                <a:ea typeface="Aptos" panose="020B0004020202020204" pitchFamily="34" charset="0"/>
              </a:rPr>
              <a:t>המגדל הוא </a:t>
            </a:r>
            <a:r>
              <a:rPr lang="he-IL" sz="1800" b="1" dirty="0">
                <a:solidFill>
                  <a:srgbClr val="FF0000"/>
                </a:solidFill>
                <a:effectLst/>
                <a:latin typeface="Calibri" panose="020F0502020204030204" pitchFamily="34" charset="0"/>
                <a:ea typeface="Aptos" panose="020B0004020202020204" pitchFamily="34" charset="0"/>
              </a:rPr>
              <a:t>ממבני הבטון הראשונים</a:t>
            </a:r>
            <a:r>
              <a:rPr lang="he-IL" sz="1800" dirty="0">
                <a:effectLst/>
                <a:latin typeface="Calibri" panose="020F0502020204030204" pitchFamily="34" charset="0"/>
                <a:ea typeface="Aptos" panose="020B0004020202020204" pitchFamily="34" charset="0"/>
              </a:rPr>
              <a:t> באצבע הגליל והוא משלב פרטי עיצוב מסורתיים עם טכנולוגיות מודרניות. </a:t>
            </a:r>
            <a:r>
              <a:rPr lang="he-IL" sz="1800" b="1" dirty="0">
                <a:solidFill>
                  <a:srgbClr val="A02B93"/>
                </a:solidFill>
                <a:effectLst/>
                <a:latin typeface="Calibri" panose="020F0502020204030204" pitchFamily="34" charset="0"/>
                <a:ea typeface="Aptos" panose="020B0004020202020204" pitchFamily="34" charset="0"/>
              </a:rPr>
              <a:t>בשונה </a:t>
            </a:r>
            <a:r>
              <a:rPr lang="he-IL" sz="1800" dirty="0">
                <a:effectLst/>
                <a:latin typeface="Calibri" panose="020F0502020204030204" pitchFamily="34" charset="0"/>
                <a:ea typeface="Aptos" panose="020B0004020202020204" pitchFamily="34" charset="0"/>
              </a:rPr>
              <a:t>מאופיים הפונקציונאלי והפשוט של מגדלים אחרים בתקופה, הוא עוטר בגמלונים </a:t>
            </a:r>
            <a:r>
              <a:rPr lang="he-IL" sz="1800" dirty="0" err="1">
                <a:effectLst/>
                <a:latin typeface="Calibri" panose="020F0502020204030204" pitchFamily="34" charset="0"/>
                <a:ea typeface="Aptos" panose="020B0004020202020204" pitchFamily="34" charset="0"/>
              </a:rPr>
              <a:t>ואפריזים</a:t>
            </a:r>
            <a:r>
              <a:rPr lang="he-IL" sz="1800" dirty="0">
                <a:effectLst/>
                <a:latin typeface="Calibri" panose="020F0502020204030204" pitchFamily="34" charset="0"/>
                <a:ea typeface="Aptos" panose="020B0004020202020204" pitchFamily="34" charset="0"/>
              </a:rPr>
              <a:t> ובכתובת המנציחה את בוניו, אלו מקנים לו </a:t>
            </a:r>
            <a:r>
              <a:rPr lang="he-IL" sz="1800" b="1" dirty="0">
                <a:solidFill>
                  <a:srgbClr val="00B050"/>
                </a:solidFill>
                <a:effectLst/>
                <a:latin typeface="Calibri" panose="020F0502020204030204" pitchFamily="34" charset="0"/>
                <a:ea typeface="Aptos" panose="020B0004020202020204" pitchFamily="34" charset="0"/>
              </a:rPr>
              <a:t>איכויות עיצוביות ייחודיות</a:t>
            </a:r>
            <a:r>
              <a:rPr lang="he-IL" sz="1800" dirty="0">
                <a:effectLst/>
                <a:latin typeface="Calibri" panose="020F0502020204030204" pitchFamily="34" charset="0"/>
                <a:ea typeface="Aptos" panose="020B0004020202020204" pitchFamily="34" charset="0"/>
              </a:rPr>
              <a:t> המעידים על המעבר מהתפיסות המסורתיות למודרנה.  </a:t>
            </a:r>
            <a:endParaRPr lang="en-US" sz="1800" dirty="0">
              <a:effectLst/>
              <a:latin typeface="Calibri" panose="020F0502020204030204" pitchFamily="34" charset="0"/>
              <a:ea typeface="Aptos" panose="020B0004020202020204" pitchFamily="34" charset="0"/>
            </a:endParaRPr>
          </a:p>
          <a:p>
            <a:pPr marL="0" indent="0" algn="just" rtl="1">
              <a:lnSpc>
                <a:spcPts val="1700"/>
              </a:lnSpc>
              <a:spcAft>
                <a:spcPts val="600"/>
              </a:spcAft>
              <a:buNone/>
            </a:pPr>
            <a:r>
              <a:rPr lang="he-IL" sz="1800" dirty="0">
                <a:effectLst/>
                <a:latin typeface="Calibri" panose="020F0502020204030204" pitchFamily="34" charset="0"/>
                <a:ea typeface="Aptos" panose="020B0004020202020204" pitchFamily="34" charset="0"/>
              </a:rPr>
              <a:t>המגדל השתמר כחלק ממכלול מערכת המים ההיסטורית ומתווה הפרסה. מבחינה אדריכלית הוא משמר שני שלבים עיקריים, שלב הבנייה ושלב הוספת עמדת האיתות (שהרסה את הגמלונים). התוספות האחרות מסתירות את תנור המאפיה שסיפקה לחם לקיבוץ. למרות </a:t>
            </a:r>
            <a:r>
              <a:rPr lang="he-IL" sz="1800" b="1" dirty="0">
                <a:solidFill>
                  <a:srgbClr val="3B7D23"/>
                </a:solidFill>
                <a:effectLst/>
                <a:latin typeface="Calibri" panose="020F0502020204030204" pitchFamily="34" charset="0"/>
                <a:ea typeface="Aptos" panose="020B0004020202020204" pitchFamily="34" charset="0"/>
              </a:rPr>
              <a:t>השתמרותו השלמה והאותנטית</a:t>
            </a:r>
            <a:r>
              <a:rPr lang="he-IL" sz="1800" dirty="0">
                <a:effectLst/>
                <a:latin typeface="Calibri" panose="020F0502020204030204" pitchFamily="34" charset="0"/>
                <a:ea typeface="Aptos" panose="020B0004020202020204" pitchFamily="34" charset="0"/>
              </a:rPr>
              <a:t>, הרי שסביבתו והשתנתה והוא</a:t>
            </a:r>
            <a:r>
              <a:rPr lang="he-IL" sz="1800" b="1" dirty="0">
                <a:solidFill>
                  <a:srgbClr val="3B7D23"/>
                </a:solidFill>
                <a:effectLst/>
                <a:latin typeface="Calibri" panose="020F0502020204030204" pitchFamily="34" charset="0"/>
                <a:ea typeface="Aptos" panose="020B0004020202020204" pitchFamily="34" charset="0"/>
              </a:rPr>
              <a:t> איבד מנוכחותו</a:t>
            </a:r>
            <a:r>
              <a:rPr lang="he-IL" sz="1800" dirty="0">
                <a:effectLst/>
                <a:latin typeface="Calibri" panose="020F0502020204030204" pitchFamily="34" charset="0"/>
                <a:ea typeface="Aptos" panose="020B0004020202020204" pitchFamily="34" charset="0"/>
              </a:rPr>
              <a:t> הבולטת בנוף. בשנות השישים כאשר הישוב חובר למערכת המים של מקורות המגדל </a:t>
            </a:r>
            <a:r>
              <a:rPr lang="he-IL" sz="1800" b="1" dirty="0">
                <a:solidFill>
                  <a:srgbClr val="3B7D23"/>
                </a:solidFill>
                <a:effectLst/>
                <a:latin typeface="Calibri" panose="020F0502020204030204" pitchFamily="34" charset="0"/>
                <a:ea typeface="Aptos" panose="020B0004020202020204" pitchFamily="34" charset="0"/>
              </a:rPr>
              <a:t>יצא משימוש</a:t>
            </a:r>
            <a:r>
              <a:rPr lang="he-IL" sz="1800" dirty="0">
                <a:effectLst/>
                <a:latin typeface="Calibri" panose="020F0502020204030204" pitchFamily="34" charset="0"/>
                <a:ea typeface="Aptos" panose="020B0004020202020204" pitchFamily="34" charset="0"/>
              </a:rPr>
              <a:t>. מגדל המים שהשתמר בלב הקיבוץ הוא סמל מוחשי לרוח החלוצית ולעקרונות שעליהם נוסד הקיבוץ והוא חלק מהזהות המקומית של בני המשק.    </a:t>
            </a:r>
            <a:endParaRPr lang="en-US" sz="1800" dirty="0">
              <a:effectLst/>
              <a:latin typeface="Calibri" panose="020F0502020204030204" pitchFamily="34" charset="0"/>
              <a:ea typeface="Aptos" panose="020B0004020202020204" pitchFamily="34" charset="0"/>
            </a:endParaRPr>
          </a:p>
        </p:txBody>
      </p:sp>
      <p:sp>
        <p:nvSpPr>
          <p:cNvPr id="4" name="מציין מיקום של מספר שקופית 3">
            <a:extLst>
              <a:ext uri="{FF2B5EF4-FFF2-40B4-BE49-F238E27FC236}">
                <a16:creationId xmlns:a16="http://schemas.microsoft.com/office/drawing/2014/main" id="{54D12E97-6E96-9A44-3995-E7C054823C04}"/>
              </a:ext>
            </a:extLst>
          </p:cNvPr>
          <p:cNvSpPr>
            <a:spLocks noGrp="1"/>
          </p:cNvSpPr>
          <p:nvPr>
            <p:ph type="sldNum" sz="quarter" idx="12"/>
          </p:nvPr>
        </p:nvSpPr>
        <p:spPr>
          <a:xfrm>
            <a:off x="838200" y="6356350"/>
            <a:ext cx="638908" cy="365125"/>
          </a:xfrm>
        </p:spPr>
        <p:txBody>
          <a:bodyPr/>
          <a:lstStyle/>
          <a:p>
            <a:fld id="{2ACC6403-E1A3-4276-97BB-4DD3E5BEAD23}" type="slidenum">
              <a:rPr lang="en-IL" smtClean="0"/>
              <a:pPr/>
              <a:t>19</a:t>
            </a:fld>
            <a:endParaRPr lang="en-IL"/>
          </a:p>
        </p:txBody>
      </p:sp>
      <p:sp>
        <p:nvSpPr>
          <p:cNvPr id="6" name="תיבת טקסט 5">
            <a:extLst>
              <a:ext uri="{FF2B5EF4-FFF2-40B4-BE49-F238E27FC236}">
                <a16:creationId xmlns:a16="http://schemas.microsoft.com/office/drawing/2014/main" id="{CE7F4525-A449-EDAB-DDF1-4053CF995457}"/>
              </a:ext>
            </a:extLst>
          </p:cNvPr>
          <p:cNvSpPr txBox="1"/>
          <p:nvPr/>
        </p:nvSpPr>
        <p:spPr>
          <a:xfrm>
            <a:off x="236483" y="820616"/>
            <a:ext cx="2711431" cy="3189335"/>
          </a:xfrm>
          <a:prstGeom prst="rect">
            <a:avLst/>
          </a:prstGeom>
          <a:noFill/>
        </p:spPr>
        <p:txBody>
          <a:bodyPr wrap="square">
            <a:spAutoFit/>
          </a:bodyPr>
          <a:lstStyle/>
          <a:p>
            <a:pPr algn="just" rtl="1">
              <a:lnSpc>
                <a:spcPts val="1700"/>
              </a:lnSpc>
              <a:spcAft>
                <a:spcPts val="600"/>
              </a:spcAft>
              <a:buNone/>
            </a:pPr>
            <a:r>
              <a:rPr lang="he-IL" sz="2400" b="1" dirty="0">
                <a:solidFill>
                  <a:schemeClr val="accent1">
                    <a:lumMod val="50000"/>
                  </a:schemeClr>
                </a:solidFill>
                <a:effectLst/>
                <a:latin typeface="Calibri" panose="020F0502020204030204" pitchFamily="34" charset="0"/>
                <a:ea typeface="Aptos" panose="020B0004020202020204" pitchFamily="34" charset="0"/>
              </a:rPr>
              <a:t>קריטריונים</a:t>
            </a:r>
            <a:r>
              <a:rPr lang="he-IL" sz="1800" b="1" dirty="0">
                <a:solidFill>
                  <a:schemeClr val="accent1">
                    <a:lumMod val="50000"/>
                  </a:schemeClr>
                </a:solidFill>
                <a:effectLst/>
                <a:latin typeface="Calibri" panose="020F0502020204030204" pitchFamily="34" charset="0"/>
                <a:ea typeface="Aptos" panose="020B0004020202020204" pitchFamily="34" charset="0"/>
              </a:rPr>
              <a:t> </a:t>
            </a:r>
          </a:p>
          <a:p>
            <a:pPr marL="285750" indent="-285750" algn="just" rtl="1">
              <a:lnSpc>
                <a:spcPts val="1700"/>
              </a:lnSpc>
              <a:spcAft>
                <a:spcPts val="600"/>
              </a:spcAft>
              <a:buFont typeface="Arial" panose="020B0604020202020204" pitchFamily="34" charset="0"/>
              <a:buChar char="•"/>
            </a:pPr>
            <a:r>
              <a:rPr lang="he-IL" sz="1800" b="1" dirty="0">
                <a:solidFill>
                  <a:srgbClr val="FF0000"/>
                </a:solidFill>
                <a:effectLst/>
                <a:latin typeface="Calibri" panose="020F0502020204030204" pitchFamily="34" charset="0"/>
                <a:ea typeface="Aptos" panose="020B0004020202020204" pitchFamily="34" charset="0"/>
              </a:rPr>
              <a:t>גיל</a:t>
            </a:r>
            <a:endParaRPr lang="en-US" sz="1800" dirty="0">
              <a:effectLst/>
              <a:latin typeface="Calibri" panose="020F0502020204030204" pitchFamily="34" charset="0"/>
              <a:ea typeface="Aptos" panose="020B0004020202020204" pitchFamily="34" charset="0"/>
            </a:endParaRPr>
          </a:p>
          <a:p>
            <a:pPr marL="285750" indent="-285750" algn="just" rtl="1">
              <a:lnSpc>
                <a:spcPts val="1700"/>
              </a:lnSpc>
              <a:spcAft>
                <a:spcPts val="600"/>
              </a:spcAft>
              <a:buFont typeface="Arial" panose="020B0604020202020204" pitchFamily="34" charset="0"/>
              <a:buChar char="•"/>
            </a:pPr>
            <a:r>
              <a:rPr lang="he-IL" sz="1800" b="1" dirty="0">
                <a:solidFill>
                  <a:srgbClr val="A02B93"/>
                </a:solidFill>
                <a:effectLst/>
                <a:latin typeface="Calibri" panose="020F0502020204030204" pitchFamily="34" charset="0"/>
                <a:ea typeface="Aptos" panose="020B0004020202020204" pitchFamily="34" charset="0"/>
              </a:rPr>
              <a:t>נדירות וייחודיות</a:t>
            </a:r>
            <a:endParaRPr lang="en-US" sz="1800" dirty="0">
              <a:effectLst/>
              <a:latin typeface="Calibri" panose="020F0502020204030204" pitchFamily="34" charset="0"/>
              <a:ea typeface="Aptos" panose="020B0004020202020204" pitchFamily="34" charset="0"/>
            </a:endParaRPr>
          </a:p>
          <a:p>
            <a:pPr marL="285750" indent="-285750" rtl="1">
              <a:lnSpc>
                <a:spcPts val="1700"/>
              </a:lnSpc>
              <a:spcAft>
                <a:spcPts val="600"/>
              </a:spcAft>
              <a:buFont typeface="Arial" panose="020B0604020202020204" pitchFamily="34" charset="0"/>
              <a:buChar char="•"/>
            </a:pPr>
            <a:r>
              <a:rPr lang="he-IL" sz="1800" b="1" dirty="0">
                <a:solidFill>
                  <a:srgbClr val="3B7D23"/>
                </a:solidFill>
                <a:effectLst/>
                <a:latin typeface="Calibri" panose="020F0502020204030204" pitchFamily="34" charset="0"/>
                <a:ea typeface="Aptos" panose="020B0004020202020204" pitchFamily="34" charset="0"/>
              </a:rPr>
              <a:t>השתמרות: אותנטיות ושלמות</a:t>
            </a:r>
            <a:endParaRPr lang="en-US" sz="1800" dirty="0">
              <a:effectLst/>
              <a:latin typeface="Calibri" panose="020F0502020204030204" pitchFamily="34" charset="0"/>
              <a:ea typeface="Aptos" panose="020B0004020202020204" pitchFamily="34" charset="0"/>
            </a:endParaRPr>
          </a:p>
          <a:p>
            <a:pPr marL="285750" indent="-285750" algn="just" rtl="1">
              <a:lnSpc>
                <a:spcPts val="1700"/>
              </a:lnSpc>
              <a:spcAft>
                <a:spcPts val="600"/>
              </a:spcAft>
              <a:buFont typeface="Arial" panose="020B0604020202020204" pitchFamily="34" charset="0"/>
              <a:buChar char="•"/>
            </a:pPr>
            <a:r>
              <a:rPr lang="he-IL" sz="1800" b="1" dirty="0">
                <a:solidFill>
                  <a:srgbClr val="4E95D9"/>
                </a:solidFill>
                <a:effectLst/>
                <a:latin typeface="Calibri" panose="020F0502020204030204" pitchFamily="34" charset="0"/>
                <a:ea typeface="Aptos" panose="020B0004020202020204" pitchFamily="34" charset="0"/>
              </a:rPr>
              <a:t>קשר למכלול</a:t>
            </a:r>
            <a:endParaRPr lang="en-US" sz="1800" dirty="0">
              <a:effectLst/>
              <a:latin typeface="Calibri" panose="020F0502020204030204" pitchFamily="34" charset="0"/>
              <a:ea typeface="Aptos" panose="020B0004020202020204" pitchFamily="34" charset="0"/>
            </a:endParaRPr>
          </a:p>
          <a:p>
            <a:pPr marL="285750" indent="-285750" algn="just" rtl="1">
              <a:lnSpc>
                <a:spcPts val="1700"/>
              </a:lnSpc>
              <a:spcAft>
                <a:spcPts val="600"/>
              </a:spcAft>
              <a:buFont typeface="Arial" panose="020B0604020202020204" pitchFamily="34" charset="0"/>
              <a:buChar char="•"/>
            </a:pPr>
            <a:r>
              <a:rPr lang="he-IL" sz="1800" b="1" dirty="0">
                <a:solidFill>
                  <a:srgbClr val="00B050"/>
                </a:solidFill>
                <a:effectLst/>
                <a:latin typeface="Calibri" panose="020F0502020204030204" pitchFamily="34" charset="0"/>
                <a:ea typeface="Aptos" panose="020B0004020202020204" pitchFamily="34" charset="0"/>
              </a:rPr>
              <a:t>איכות </a:t>
            </a:r>
            <a:endParaRPr lang="en-US" sz="1800" dirty="0">
              <a:effectLst/>
              <a:latin typeface="Calibri" panose="020F0502020204030204" pitchFamily="34" charset="0"/>
              <a:ea typeface="Aptos" panose="020B0004020202020204" pitchFamily="34" charset="0"/>
            </a:endParaRPr>
          </a:p>
          <a:p>
            <a:pPr marL="285750" indent="-285750" algn="just" rtl="1">
              <a:lnSpc>
                <a:spcPts val="1700"/>
              </a:lnSpc>
              <a:spcAft>
                <a:spcPts val="600"/>
              </a:spcAft>
              <a:buFont typeface="Arial" panose="020B0604020202020204" pitchFamily="34" charset="0"/>
              <a:buChar char="•"/>
            </a:pPr>
            <a:r>
              <a:rPr lang="he-IL" sz="1800" b="1" dirty="0">
                <a:solidFill>
                  <a:srgbClr val="C00000"/>
                </a:solidFill>
                <a:effectLst/>
                <a:latin typeface="Calibri" panose="020F0502020204030204" pitchFamily="34" charset="0"/>
                <a:ea typeface="Aptos" panose="020B0004020202020204" pitchFamily="34" charset="0"/>
              </a:rPr>
              <a:t>תיעוד – איכות המידע</a:t>
            </a:r>
            <a:endParaRPr lang="en-US" sz="1800" dirty="0">
              <a:effectLst/>
              <a:latin typeface="Calibri" panose="020F0502020204030204" pitchFamily="34" charset="0"/>
              <a:ea typeface="Aptos" panose="020B0004020202020204" pitchFamily="34" charset="0"/>
            </a:endParaRPr>
          </a:p>
          <a:p>
            <a:pPr marL="285750" indent="-285750" algn="just" rtl="1">
              <a:lnSpc>
                <a:spcPts val="1700"/>
              </a:lnSpc>
              <a:spcAft>
                <a:spcPts val="600"/>
              </a:spcAft>
              <a:buFont typeface="Arial" panose="020B0604020202020204" pitchFamily="34" charset="0"/>
              <a:buChar char="•"/>
            </a:pPr>
            <a:r>
              <a:rPr lang="he-IL" sz="1800" b="1" dirty="0">
                <a:solidFill>
                  <a:srgbClr val="FF00FF"/>
                </a:solidFill>
                <a:effectLst/>
                <a:latin typeface="Calibri" panose="020F0502020204030204" pitchFamily="34" charset="0"/>
                <a:ea typeface="Aptos" panose="020B0004020202020204" pitchFamily="34" charset="0"/>
              </a:rPr>
              <a:t>פוטנציאל מחקרי</a:t>
            </a:r>
            <a:endParaRPr lang="en-US" sz="1800" dirty="0">
              <a:effectLst/>
              <a:latin typeface="Calibri" panose="020F0502020204030204" pitchFamily="34" charset="0"/>
              <a:ea typeface="Aptos" panose="020B0004020202020204" pitchFamily="34" charset="0"/>
            </a:endParaRPr>
          </a:p>
          <a:p>
            <a:pPr marL="285750" indent="-285750" algn="just" rtl="1">
              <a:lnSpc>
                <a:spcPts val="1700"/>
              </a:lnSpc>
              <a:spcAft>
                <a:spcPts val="600"/>
              </a:spcAft>
              <a:buFont typeface="Arial" panose="020B0604020202020204" pitchFamily="34" charset="0"/>
              <a:buChar char="•"/>
            </a:pPr>
            <a:r>
              <a:rPr lang="he-IL" sz="1800" b="1" dirty="0">
                <a:solidFill>
                  <a:srgbClr val="CCCC00"/>
                </a:solidFill>
                <a:effectLst/>
                <a:latin typeface="Calibri" panose="020F0502020204030204" pitchFamily="34" charset="0"/>
                <a:ea typeface="Aptos" panose="020B0004020202020204" pitchFamily="34" charset="0"/>
              </a:rPr>
              <a:t>סלקטיביות / מגוון</a:t>
            </a:r>
            <a:endParaRPr lang="en-US" sz="1800" dirty="0">
              <a:effectLst/>
              <a:latin typeface="Calibri" panose="020F0502020204030204" pitchFamily="34" charset="0"/>
              <a:ea typeface="Aptos" panose="020B0004020202020204" pitchFamily="34" charset="0"/>
            </a:endParaRPr>
          </a:p>
          <a:p>
            <a:pPr marL="285750" indent="-285750" algn="just" rtl="1">
              <a:lnSpc>
                <a:spcPts val="1700"/>
              </a:lnSpc>
              <a:spcAft>
                <a:spcPts val="600"/>
              </a:spcAft>
              <a:buFont typeface="Arial" panose="020B0604020202020204" pitchFamily="34" charset="0"/>
              <a:buChar char="•"/>
            </a:pPr>
            <a:r>
              <a:rPr lang="he-IL" sz="1800" b="1" dirty="0">
                <a:solidFill>
                  <a:srgbClr val="E97132"/>
                </a:solidFill>
                <a:effectLst/>
                <a:latin typeface="Calibri" panose="020F0502020204030204" pitchFamily="34" charset="0"/>
                <a:ea typeface="Aptos" panose="020B0004020202020204" pitchFamily="34" charset="0"/>
              </a:rPr>
              <a:t>הקשרים היסטוריים</a:t>
            </a:r>
            <a:endParaRPr lang="en-US" sz="1800" dirty="0">
              <a:effectLst/>
              <a:latin typeface="Calibri" panose="020F0502020204030204" pitchFamily="34" charset="0"/>
              <a:ea typeface="Aptos" panose="020B0004020202020204" pitchFamily="34" charset="0"/>
            </a:endParaRPr>
          </a:p>
        </p:txBody>
      </p:sp>
      <p:pic>
        <p:nvPicPr>
          <p:cNvPr id="5" name="תמונה 4" descr="תמונה שמכילה מפה, טקסט&#10;&#10;תיאור שנוצר ברמת מהימנות גבוהה מאוד">
            <a:extLst>
              <a:ext uri="{FF2B5EF4-FFF2-40B4-BE49-F238E27FC236}">
                <a16:creationId xmlns:a16="http://schemas.microsoft.com/office/drawing/2014/main" id="{B0CA53CE-2B77-EFE0-BD0A-DAE31D8698E4}"/>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a:xfrm>
            <a:off x="7856484" y="4682572"/>
            <a:ext cx="3384330" cy="2038903"/>
          </a:xfrm>
          <a:prstGeom prst="rect">
            <a:avLst/>
          </a:prstGeom>
        </p:spPr>
      </p:pic>
      <p:pic>
        <p:nvPicPr>
          <p:cNvPr id="7" name="תמונה 6" descr="תמונה שמכילה בניין, חוץ, צילום&#10;&#10;תיאור שנוצר ברמת מהימנות גבוהה מאוד">
            <a:extLst>
              <a:ext uri="{FF2B5EF4-FFF2-40B4-BE49-F238E27FC236}">
                <a16:creationId xmlns:a16="http://schemas.microsoft.com/office/drawing/2014/main" id="{8A6EDEEE-927E-4BCB-F696-E0DF272C57E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18014" y="4681752"/>
            <a:ext cx="3072289" cy="2038083"/>
          </a:xfrm>
          <a:prstGeom prst="rect">
            <a:avLst/>
          </a:prstGeom>
        </p:spPr>
      </p:pic>
      <p:pic>
        <p:nvPicPr>
          <p:cNvPr id="8" name="תמונה 7">
            <a:extLst>
              <a:ext uri="{FF2B5EF4-FFF2-40B4-BE49-F238E27FC236}">
                <a16:creationId xmlns:a16="http://schemas.microsoft.com/office/drawing/2014/main" id="{57F47A6A-AA66-BC9B-E09C-A1BCC7ED533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17177" y="4565241"/>
            <a:ext cx="3049632" cy="2254394"/>
          </a:xfrm>
          <a:prstGeom prst="rect">
            <a:avLst/>
          </a:prstGeom>
        </p:spPr>
      </p:pic>
    </p:spTree>
    <p:extLst>
      <p:ext uri="{BB962C8B-B14F-4D97-AF65-F5344CB8AC3E}">
        <p14:creationId xmlns:p14="http://schemas.microsoft.com/office/powerpoint/2010/main" val="359047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descr="תמונה שמכילה טקסט, צילום מסך&#10;&#10;התיאור נוצר באופן אוטומטי">
            <a:extLst>
              <a:ext uri="{FF2B5EF4-FFF2-40B4-BE49-F238E27FC236}">
                <a16:creationId xmlns:a16="http://schemas.microsoft.com/office/drawing/2014/main" id="{92FAFC45-9FA8-6FC6-72EE-2A803AEB3B31}"/>
              </a:ext>
            </a:extLst>
          </p:cNvPr>
          <p:cNvPicPr>
            <a:picLocks noChangeAspect="1"/>
          </p:cNvPicPr>
          <p:nvPr/>
        </p:nvPicPr>
        <p:blipFill>
          <a:blip r:embed="rId3">
            <a:extLst>
              <a:ext uri="{28A0092B-C50C-407E-A947-70E740481C1C}">
                <a14:useLocalDpi xmlns:a14="http://schemas.microsoft.com/office/drawing/2010/main" val="0"/>
              </a:ext>
            </a:extLst>
          </a:blip>
          <a:srcRect t="29825"/>
          <a:stretch/>
        </p:blipFill>
        <p:spPr>
          <a:xfrm>
            <a:off x="-65314" y="2929179"/>
            <a:ext cx="12192000" cy="4075319"/>
          </a:xfrm>
          <a:prstGeom prst="rect">
            <a:avLst/>
          </a:prstGeom>
        </p:spPr>
      </p:pic>
      <p:sp>
        <p:nvSpPr>
          <p:cNvPr id="22" name="תיבת טקסט 21">
            <a:extLst>
              <a:ext uri="{FF2B5EF4-FFF2-40B4-BE49-F238E27FC236}">
                <a16:creationId xmlns:a16="http://schemas.microsoft.com/office/drawing/2014/main" id="{84C7E87F-D36C-24ED-C15A-94A3AC8DD172}"/>
              </a:ext>
            </a:extLst>
          </p:cNvPr>
          <p:cNvSpPr txBox="1"/>
          <p:nvPr/>
        </p:nvSpPr>
        <p:spPr>
          <a:xfrm>
            <a:off x="3159648" y="2193530"/>
            <a:ext cx="768287" cy="461665"/>
          </a:xfrm>
          <a:prstGeom prst="rect">
            <a:avLst/>
          </a:prstGeom>
          <a:noFill/>
        </p:spPr>
        <p:txBody>
          <a:bodyPr wrap="non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ptos" panose="02110004020202020204"/>
                <a:ea typeface="+mn-ea"/>
                <a:cs typeface="Calibri"/>
              </a:rPr>
              <a:t>C</a:t>
            </a:r>
            <a:r>
              <a:rPr kumimoji="0" lang="en-US" sz="1800" b="1" i="0" u="none" strike="noStrike" kern="1200" cap="none" spc="0" normalizeH="0" baseline="0" noProof="0" dirty="0">
                <a:ln>
                  <a:noFill/>
                </a:ln>
                <a:solidFill>
                  <a:srgbClr val="FF0000"/>
                </a:solidFill>
                <a:effectLst/>
                <a:uLnTx/>
                <a:uFillTx/>
                <a:latin typeface="Aptos" panose="02110004020202020204"/>
                <a:ea typeface="+mn-ea"/>
                <a:cs typeface="Calibri"/>
              </a:rPr>
              <a:t>hat</a:t>
            </a:r>
            <a:r>
              <a:rPr kumimoji="0" lang="en-US" sz="2400" b="0" i="0" u="none" strike="noStrike" kern="1200" cap="none" spc="0" normalizeH="0" baseline="0" noProof="0" dirty="0">
                <a:ln>
                  <a:noFill/>
                </a:ln>
                <a:solidFill>
                  <a:srgbClr val="FF0000"/>
                </a:solidFill>
                <a:effectLst/>
                <a:uLnTx/>
                <a:uFillTx/>
                <a:latin typeface="Aptos" panose="02110004020202020204"/>
                <a:ea typeface="+mn-ea"/>
                <a:cs typeface="Calibri"/>
              </a:rPr>
              <a:t> </a:t>
            </a:r>
            <a:endParaRPr kumimoji="0" lang="he-IL" sz="2400" b="0" i="0" u="none" strike="noStrike" kern="1200" cap="none" spc="0" normalizeH="0" baseline="0" noProof="0" dirty="0">
              <a:ln>
                <a:noFill/>
              </a:ln>
              <a:solidFill>
                <a:srgbClr val="FF0000"/>
              </a:solidFill>
              <a:effectLst/>
              <a:uLnTx/>
              <a:uFillTx/>
              <a:latin typeface="Aptos" panose="02110004020202020204"/>
              <a:ea typeface="+mn-ea"/>
              <a:cs typeface="Arial" panose="020B0604020202020204" pitchFamily="34" charset="0"/>
            </a:endParaRPr>
          </a:p>
        </p:txBody>
      </p:sp>
      <p:pic>
        <p:nvPicPr>
          <p:cNvPr id="20" name="תמונה 19" descr="דיוקן של חתלתול סיבירי">
            <a:extLst>
              <a:ext uri="{FF2B5EF4-FFF2-40B4-BE49-F238E27FC236}">
                <a16:creationId xmlns:a16="http://schemas.microsoft.com/office/drawing/2014/main" id="{5C2BF720-70CC-D913-EEE5-59F8E8EF7C9B}"/>
              </a:ext>
            </a:extLst>
          </p:cNvPr>
          <p:cNvPicPr>
            <a:picLocks noChangeAspect="1"/>
          </p:cNvPicPr>
          <p:nvPr/>
        </p:nvPicPr>
        <p:blipFill>
          <a:blip r:embed="rId4">
            <a:clrChange>
              <a:clrFrom>
                <a:srgbClr val="908AC6"/>
              </a:clrFrom>
              <a:clrTo>
                <a:srgbClr val="908AC6">
                  <a:alpha val="0"/>
                </a:srgbClr>
              </a:clrTo>
            </a:clrChange>
            <a:extLst>
              <a:ext uri="{28A0092B-C50C-407E-A947-70E740481C1C}">
                <a14:useLocalDpi xmlns:a14="http://schemas.microsoft.com/office/drawing/2010/main" val="0"/>
              </a:ext>
            </a:extLst>
          </a:blip>
          <a:stretch>
            <a:fillRect/>
          </a:stretch>
        </p:blipFill>
        <p:spPr>
          <a:xfrm>
            <a:off x="6604000" y="5068438"/>
            <a:ext cx="711200" cy="474134"/>
          </a:xfrm>
          <a:prstGeom prst="rect">
            <a:avLst/>
          </a:prstGeom>
        </p:spPr>
      </p:pic>
      <p:sp>
        <p:nvSpPr>
          <p:cNvPr id="2" name="כותרת 1">
            <a:extLst>
              <a:ext uri="{FF2B5EF4-FFF2-40B4-BE49-F238E27FC236}">
                <a16:creationId xmlns:a16="http://schemas.microsoft.com/office/drawing/2014/main" id="{64A31062-0744-B250-5CD8-7CC26F6D5765}"/>
              </a:ext>
            </a:extLst>
          </p:cNvPr>
          <p:cNvSpPr>
            <a:spLocks noGrp="1"/>
          </p:cNvSpPr>
          <p:nvPr>
            <p:ph type="title"/>
          </p:nvPr>
        </p:nvSpPr>
        <p:spPr>
          <a:xfrm>
            <a:off x="838200" y="365125"/>
            <a:ext cx="10515600" cy="668545"/>
          </a:xfrm>
        </p:spPr>
        <p:txBody>
          <a:bodyPr>
            <a:normAutofit/>
          </a:bodyPr>
          <a:lstStyle/>
          <a:p>
            <a:r>
              <a:rPr lang="en-US" dirty="0"/>
              <a:t>AI</a:t>
            </a:r>
            <a:r>
              <a:rPr lang="he-IL" dirty="0"/>
              <a:t> - ציר זמן</a:t>
            </a:r>
          </a:p>
        </p:txBody>
      </p:sp>
      <p:sp>
        <p:nvSpPr>
          <p:cNvPr id="27" name="מציין מיקום תוכן 26">
            <a:extLst>
              <a:ext uri="{FF2B5EF4-FFF2-40B4-BE49-F238E27FC236}">
                <a16:creationId xmlns:a16="http://schemas.microsoft.com/office/drawing/2014/main" id="{B41DB0EF-6F4F-FB68-525A-9A13DEF7BE4D}"/>
              </a:ext>
            </a:extLst>
          </p:cNvPr>
          <p:cNvSpPr>
            <a:spLocks noGrp="1"/>
          </p:cNvSpPr>
          <p:nvPr>
            <p:ph idx="1"/>
          </p:nvPr>
        </p:nvSpPr>
        <p:spPr/>
        <p:txBody>
          <a:bodyPr/>
          <a:lstStyle/>
          <a:p>
            <a:endParaRPr lang="he-IL" dirty="0"/>
          </a:p>
        </p:txBody>
      </p:sp>
      <p:sp>
        <p:nvSpPr>
          <p:cNvPr id="4" name="מלבן 3">
            <a:extLst>
              <a:ext uri="{FF2B5EF4-FFF2-40B4-BE49-F238E27FC236}">
                <a16:creationId xmlns:a16="http://schemas.microsoft.com/office/drawing/2014/main" id="{560ECDA6-B0A7-695A-66A2-C4A1AAC1B126}"/>
              </a:ext>
            </a:extLst>
          </p:cNvPr>
          <p:cNvSpPr/>
          <p:nvPr/>
        </p:nvSpPr>
        <p:spPr>
          <a:xfrm>
            <a:off x="9363882" y="2295876"/>
            <a:ext cx="704510" cy="3333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ptos" panose="02110004020202020204"/>
                <a:ea typeface="+mn-ea"/>
                <a:cs typeface="Arial" panose="020B0604020202020204" pitchFamily="34" charset="0"/>
              </a:rPr>
              <a:t>GPT2</a:t>
            </a:r>
            <a:endParaRPr kumimoji="0" lang="he-IL" sz="1600" b="1" i="0" u="none" strike="noStrike" kern="1200" cap="none" spc="0" normalizeH="0" baseline="0" noProof="0" dirty="0">
              <a:ln>
                <a:noFill/>
              </a:ln>
              <a:solidFill>
                <a:srgbClr val="FF0000"/>
              </a:solidFill>
              <a:effectLst/>
              <a:uLnTx/>
              <a:uFillTx/>
              <a:latin typeface="Aptos" panose="02110004020202020204"/>
              <a:ea typeface="+mn-ea"/>
              <a:cs typeface="Arial" panose="020B0604020202020204" pitchFamily="34" charset="0"/>
            </a:endParaRPr>
          </a:p>
        </p:txBody>
      </p:sp>
      <p:sp>
        <p:nvSpPr>
          <p:cNvPr id="9" name="מלבן 8">
            <a:extLst>
              <a:ext uri="{FF2B5EF4-FFF2-40B4-BE49-F238E27FC236}">
                <a16:creationId xmlns:a16="http://schemas.microsoft.com/office/drawing/2014/main" id="{8734ECE6-4398-9B1A-6879-D200D7596866}"/>
              </a:ext>
            </a:extLst>
          </p:cNvPr>
          <p:cNvSpPr/>
          <p:nvPr/>
        </p:nvSpPr>
        <p:spPr>
          <a:xfrm>
            <a:off x="3988059" y="4406381"/>
            <a:ext cx="1563655" cy="19547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sp>
        <p:nvSpPr>
          <p:cNvPr id="10" name="מלבן 9">
            <a:extLst>
              <a:ext uri="{FF2B5EF4-FFF2-40B4-BE49-F238E27FC236}">
                <a16:creationId xmlns:a16="http://schemas.microsoft.com/office/drawing/2014/main" id="{D21C2F17-03EC-7496-D268-FFC15A311DCA}"/>
              </a:ext>
            </a:extLst>
          </p:cNvPr>
          <p:cNvSpPr/>
          <p:nvPr/>
        </p:nvSpPr>
        <p:spPr>
          <a:xfrm>
            <a:off x="5242249" y="3208334"/>
            <a:ext cx="1767324" cy="20897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sp>
        <p:nvSpPr>
          <p:cNvPr id="21" name="תיבת טקסט 20">
            <a:extLst>
              <a:ext uri="{FF2B5EF4-FFF2-40B4-BE49-F238E27FC236}">
                <a16:creationId xmlns:a16="http://schemas.microsoft.com/office/drawing/2014/main" id="{BE5DB1D4-236F-6739-04DD-9F2ECE670871}"/>
              </a:ext>
            </a:extLst>
          </p:cNvPr>
          <p:cNvSpPr txBox="1"/>
          <p:nvPr/>
        </p:nvSpPr>
        <p:spPr>
          <a:xfrm>
            <a:off x="9202406" y="4081367"/>
            <a:ext cx="984565" cy="369332"/>
          </a:xfrm>
          <a:prstGeom prst="rect">
            <a:avLst/>
          </a:prstGeom>
          <a:noFill/>
        </p:spPr>
        <p:txBody>
          <a:bodyPr wrap="non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ptos" panose="02110004020202020204"/>
                <a:ea typeface="+mn-ea"/>
                <a:cs typeface="Calibri"/>
              </a:rPr>
              <a:t>GEN-AI </a:t>
            </a:r>
            <a:endParaRPr kumimoji="0" lang="he-IL" sz="1800" b="1" i="0" u="none" strike="noStrike" kern="1200" cap="none" spc="0" normalizeH="0" baseline="0" noProof="0" dirty="0">
              <a:ln>
                <a:noFill/>
              </a:ln>
              <a:solidFill>
                <a:srgbClr val="FF0000"/>
              </a:solidFill>
              <a:effectLst/>
              <a:uLnTx/>
              <a:uFillTx/>
              <a:latin typeface="Aptos" panose="02110004020202020204"/>
              <a:ea typeface="+mn-ea"/>
              <a:cs typeface="Arial" panose="020B0604020202020204" pitchFamily="34" charset="0"/>
            </a:endParaRPr>
          </a:p>
        </p:txBody>
      </p:sp>
      <p:sp>
        <p:nvSpPr>
          <p:cNvPr id="13" name="מלבן 12">
            <a:extLst>
              <a:ext uri="{FF2B5EF4-FFF2-40B4-BE49-F238E27FC236}">
                <a16:creationId xmlns:a16="http://schemas.microsoft.com/office/drawing/2014/main" id="{4AA22E28-8C89-6875-9870-2984436A1B9B}"/>
              </a:ext>
            </a:extLst>
          </p:cNvPr>
          <p:cNvSpPr/>
          <p:nvPr/>
        </p:nvSpPr>
        <p:spPr>
          <a:xfrm>
            <a:off x="9234247" y="2929179"/>
            <a:ext cx="2737264" cy="38430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sp>
        <p:nvSpPr>
          <p:cNvPr id="12" name="מלבן 11">
            <a:extLst>
              <a:ext uri="{FF2B5EF4-FFF2-40B4-BE49-F238E27FC236}">
                <a16:creationId xmlns:a16="http://schemas.microsoft.com/office/drawing/2014/main" id="{2230C227-F2D6-5818-1A83-7270359EF177}"/>
              </a:ext>
            </a:extLst>
          </p:cNvPr>
          <p:cNvSpPr/>
          <p:nvPr/>
        </p:nvSpPr>
        <p:spPr>
          <a:xfrm>
            <a:off x="7590503" y="3035554"/>
            <a:ext cx="1767325" cy="22692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rPr>
              <a:t>GPT2</a:t>
            </a:r>
            <a:endParaRPr kumimoji="0" lang="he-IL"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sp>
        <p:nvSpPr>
          <p:cNvPr id="11" name="מלבן 10">
            <a:extLst>
              <a:ext uri="{FF2B5EF4-FFF2-40B4-BE49-F238E27FC236}">
                <a16:creationId xmlns:a16="http://schemas.microsoft.com/office/drawing/2014/main" id="{4AAC9E5E-8024-AC7D-7850-C6845AD1ABC4}"/>
              </a:ext>
            </a:extLst>
          </p:cNvPr>
          <p:cNvSpPr/>
          <p:nvPr/>
        </p:nvSpPr>
        <p:spPr>
          <a:xfrm>
            <a:off x="6440454" y="4338911"/>
            <a:ext cx="1643744" cy="20897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pic>
        <p:nvPicPr>
          <p:cNvPr id="19" name="תמונה 18">
            <a:extLst>
              <a:ext uri="{FF2B5EF4-FFF2-40B4-BE49-F238E27FC236}">
                <a16:creationId xmlns:a16="http://schemas.microsoft.com/office/drawing/2014/main" id="{09C1EBB1-2DEE-5BBC-9F72-3B5D55114766}"/>
              </a:ext>
            </a:extLst>
          </p:cNvPr>
          <p:cNvPicPr>
            <a:picLocks noChangeAspect="1"/>
          </p:cNvPicPr>
          <p:nvPr/>
        </p:nvPicPr>
        <p:blipFill>
          <a:blip r:embed="rId5"/>
          <a:stretch>
            <a:fillRect/>
          </a:stretch>
        </p:blipFill>
        <p:spPr>
          <a:xfrm>
            <a:off x="3239848" y="2731993"/>
            <a:ext cx="534322" cy="836564"/>
          </a:xfrm>
          <a:prstGeom prst="rect">
            <a:avLst/>
          </a:prstGeom>
        </p:spPr>
      </p:pic>
      <p:sp>
        <p:nvSpPr>
          <p:cNvPr id="3" name="מלבן 2">
            <a:extLst>
              <a:ext uri="{FF2B5EF4-FFF2-40B4-BE49-F238E27FC236}">
                <a16:creationId xmlns:a16="http://schemas.microsoft.com/office/drawing/2014/main" id="{C77E17B3-FE21-6DAC-87EB-196ECD883F99}"/>
              </a:ext>
            </a:extLst>
          </p:cNvPr>
          <p:cNvSpPr/>
          <p:nvPr/>
        </p:nvSpPr>
        <p:spPr>
          <a:xfrm>
            <a:off x="8972938" y="6029325"/>
            <a:ext cx="261675" cy="561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Calibri"/>
              <a:ea typeface="+mn-ea"/>
              <a:cs typeface="Calibri"/>
            </a:endParaRPr>
          </a:p>
        </p:txBody>
      </p:sp>
      <p:sp>
        <p:nvSpPr>
          <p:cNvPr id="8" name="מלבן 7">
            <a:extLst>
              <a:ext uri="{FF2B5EF4-FFF2-40B4-BE49-F238E27FC236}">
                <a16:creationId xmlns:a16="http://schemas.microsoft.com/office/drawing/2014/main" id="{5078C138-38C5-D426-EB42-C660C0E06306}"/>
              </a:ext>
            </a:extLst>
          </p:cNvPr>
          <p:cNvSpPr/>
          <p:nvPr/>
        </p:nvSpPr>
        <p:spPr>
          <a:xfrm>
            <a:off x="2873828" y="2286000"/>
            <a:ext cx="1455575" cy="30977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sp>
        <p:nvSpPr>
          <p:cNvPr id="5" name="מלבן 4">
            <a:extLst>
              <a:ext uri="{FF2B5EF4-FFF2-40B4-BE49-F238E27FC236}">
                <a16:creationId xmlns:a16="http://schemas.microsoft.com/office/drawing/2014/main" id="{8AC22835-7985-6ECE-FF50-BB0845A13CC8}"/>
              </a:ext>
            </a:extLst>
          </p:cNvPr>
          <p:cNvSpPr/>
          <p:nvPr/>
        </p:nvSpPr>
        <p:spPr>
          <a:xfrm>
            <a:off x="6440004" y="1663986"/>
            <a:ext cx="874746" cy="22692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Calibri"/>
              <a:ea typeface="+mn-ea"/>
              <a:cs typeface="Calibri"/>
            </a:endParaRPr>
          </a:p>
        </p:txBody>
      </p:sp>
      <p:cxnSp>
        <p:nvCxnSpPr>
          <p:cNvPr id="14" name="מחבר ישר 13">
            <a:extLst>
              <a:ext uri="{FF2B5EF4-FFF2-40B4-BE49-F238E27FC236}">
                <a16:creationId xmlns:a16="http://schemas.microsoft.com/office/drawing/2014/main" id="{C4571E87-EF12-8E05-D44B-9448672BF809}"/>
              </a:ext>
            </a:extLst>
          </p:cNvPr>
          <p:cNvCxnSpPr>
            <a:cxnSpLocks/>
          </p:cNvCxnSpPr>
          <p:nvPr/>
        </p:nvCxnSpPr>
        <p:spPr>
          <a:xfrm flipH="1">
            <a:off x="3786683" y="2462528"/>
            <a:ext cx="5652000"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pic>
        <p:nvPicPr>
          <p:cNvPr id="15" name="תמונה 14">
            <a:extLst>
              <a:ext uri="{FF2B5EF4-FFF2-40B4-BE49-F238E27FC236}">
                <a16:creationId xmlns:a16="http://schemas.microsoft.com/office/drawing/2014/main" id="{820FA13E-B700-940C-2D58-AF73B0C7F0EB}"/>
              </a:ext>
            </a:extLst>
          </p:cNvPr>
          <p:cNvPicPr>
            <a:picLocks noChangeAspect="1"/>
          </p:cNvPicPr>
          <p:nvPr/>
        </p:nvPicPr>
        <p:blipFill>
          <a:blip r:embed="rId6"/>
          <a:srcRect l="2911" t="15703" r="5066" b="4313"/>
          <a:stretch/>
        </p:blipFill>
        <p:spPr>
          <a:xfrm>
            <a:off x="3168972" y="365125"/>
            <a:ext cx="5828263" cy="5752732"/>
          </a:xfrm>
          <a:prstGeom prst="rect">
            <a:avLst/>
          </a:prstGeom>
        </p:spPr>
      </p:pic>
    </p:spTree>
    <p:extLst>
      <p:ext uri="{BB962C8B-B14F-4D97-AF65-F5344CB8AC3E}">
        <p14:creationId xmlns:p14="http://schemas.microsoft.com/office/powerpoint/2010/main" val="394104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3" grpId="0" animBg="1"/>
      <p:bldP spid="12" grpId="0" animBg="1"/>
      <p:bldP spid="11" grpId="0" animBg="1"/>
      <p:bldP spid="3" grpId="0" animBg="1"/>
      <p:bldP spid="8"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48DAA9F-1E68-486D-94F4-86E8F8206DCE}"/>
              </a:ext>
            </a:extLst>
          </p:cNvPr>
          <p:cNvSpPr>
            <a:spLocks noGrp="1"/>
          </p:cNvSpPr>
          <p:nvPr>
            <p:ph type="title"/>
          </p:nvPr>
        </p:nvSpPr>
        <p:spPr>
          <a:xfrm>
            <a:off x="838200" y="365125"/>
            <a:ext cx="10515600" cy="668545"/>
          </a:xfrm>
        </p:spPr>
        <p:txBody>
          <a:bodyPr>
            <a:normAutofit/>
          </a:bodyPr>
          <a:lstStyle/>
          <a:p>
            <a:r>
              <a:rPr lang="he-IL" dirty="0"/>
              <a:t>הצהרת משמעות תרבותית: שאלות עזר לכתיבת ההערכה התרבותית</a:t>
            </a:r>
          </a:p>
        </p:txBody>
      </p:sp>
      <p:sp>
        <p:nvSpPr>
          <p:cNvPr id="3" name="מציין מיקום תוכן 2">
            <a:extLst>
              <a:ext uri="{FF2B5EF4-FFF2-40B4-BE49-F238E27FC236}">
                <a16:creationId xmlns:a16="http://schemas.microsoft.com/office/drawing/2014/main" id="{1BCD760D-BD49-4958-8940-C49407248F2D}"/>
              </a:ext>
            </a:extLst>
          </p:cNvPr>
          <p:cNvSpPr>
            <a:spLocks noGrp="1"/>
          </p:cNvSpPr>
          <p:nvPr>
            <p:ph idx="1"/>
          </p:nvPr>
        </p:nvSpPr>
        <p:spPr>
          <a:xfrm>
            <a:off x="838200" y="1166191"/>
            <a:ext cx="10515600" cy="5010772"/>
          </a:xfrm>
        </p:spPr>
        <p:txBody>
          <a:bodyPr>
            <a:noAutofit/>
          </a:bodyPr>
          <a:lstStyle/>
          <a:p>
            <a:r>
              <a:rPr lang="he-IL" dirty="0"/>
              <a:t>איך לספר את הסיפור בצורה מעניינת?</a:t>
            </a:r>
            <a:endParaRPr lang="en-US" dirty="0"/>
          </a:p>
          <a:p>
            <a:r>
              <a:rPr lang="he-IL" dirty="0"/>
              <a:t>מה המהות המרכזית של המקום?</a:t>
            </a:r>
            <a:endParaRPr lang="en-US" dirty="0"/>
          </a:p>
          <a:p>
            <a:r>
              <a:rPr lang="he-IL" dirty="0"/>
              <a:t>מה הופך את המקום הזה למקום מיוחד, למה בנו דווקא פה, מה בדיוק עשו פה, מי חי פה, מה אפשר ללמוד על תולדות המקום? </a:t>
            </a:r>
            <a:endParaRPr lang="en-US" dirty="0"/>
          </a:p>
          <a:p>
            <a:r>
              <a:rPr lang="he-IL" dirty="0"/>
              <a:t>ביטויים לעדויות ההיסטוריות לערכים: המקום מלמד על, מעיד על, משקף את, מבטא, מדגים, </a:t>
            </a:r>
            <a:endParaRPr lang="en-US" dirty="0"/>
          </a:p>
          <a:p>
            <a:r>
              <a:rPr lang="he-IL" dirty="0"/>
              <a:t>ביטויים לאמידת הערכים: הנכס יוצא דופן ב.., ייחודי ב, יחידאי, נדיר, מרשים, איכות גבוהה, מייצג</a:t>
            </a:r>
          </a:p>
          <a:p>
            <a:endParaRPr lang="he-IL" dirty="0"/>
          </a:p>
          <a:p>
            <a:pPr marL="0" indent="0">
              <a:buNone/>
            </a:pPr>
            <a:r>
              <a:rPr lang="he-IL" dirty="0"/>
              <a:t>בקרה: האם החשיבות הובנה? מה בדיוק חשוב לשמר באתר? איזה היבטים של אותנטיות באים לביטוי באתר? איזה ערכים וקריטריונים בלטו? האם השתכנענו שהאתר ראוי לשימור ולמה? אילו סוגיות עולות מהמקרה? האם יש קונפליקט בין ערכים שונים?</a:t>
            </a:r>
          </a:p>
          <a:p>
            <a:endParaRPr lang="he-IL" dirty="0"/>
          </a:p>
        </p:txBody>
      </p:sp>
    </p:spTree>
    <p:extLst>
      <p:ext uri="{BB962C8B-B14F-4D97-AF65-F5344CB8AC3E}">
        <p14:creationId xmlns:p14="http://schemas.microsoft.com/office/powerpoint/2010/main" val="260735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1BFC7E1-6B7D-709F-8EF7-2EB5860102C4}"/>
              </a:ext>
            </a:extLst>
          </p:cNvPr>
          <p:cNvSpPr>
            <a:spLocks noGrp="1"/>
          </p:cNvSpPr>
          <p:nvPr>
            <p:ph type="title"/>
          </p:nvPr>
        </p:nvSpPr>
        <p:spPr>
          <a:xfrm>
            <a:off x="838200" y="365125"/>
            <a:ext cx="10515600" cy="668545"/>
          </a:xfrm>
        </p:spPr>
        <p:txBody>
          <a:bodyPr/>
          <a:lstStyle/>
          <a:p>
            <a:r>
              <a:rPr lang="he-IL" dirty="0"/>
              <a:t>סוף התנסות – העלאת תוצרים לדרייב</a:t>
            </a:r>
          </a:p>
        </p:txBody>
      </p:sp>
      <p:sp>
        <p:nvSpPr>
          <p:cNvPr id="3" name="מציין מיקום תוכן 2">
            <a:extLst>
              <a:ext uri="{FF2B5EF4-FFF2-40B4-BE49-F238E27FC236}">
                <a16:creationId xmlns:a16="http://schemas.microsoft.com/office/drawing/2014/main" id="{668678E2-2846-DD5F-4355-82C5ADB15C3E}"/>
              </a:ext>
            </a:extLst>
          </p:cNvPr>
          <p:cNvSpPr>
            <a:spLocks noGrp="1"/>
          </p:cNvSpPr>
          <p:nvPr>
            <p:ph idx="1"/>
          </p:nvPr>
        </p:nvSpPr>
        <p:spPr>
          <a:xfrm>
            <a:off x="838200" y="1166191"/>
            <a:ext cx="10515600" cy="5010772"/>
          </a:xfrm>
        </p:spPr>
        <p:txBody>
          <a:bodyPr/>
          <a:lstStyle/>
          <a:p>
            <a:pPr marL="457200" indent="-457200">
              <a:buFont typeface="+mj-lt"/>
              <a:buAutoNum type="arabicPeriod"/>
            </a:pPr>
            <a:r>
              <a:rPr lang="he-IL" dirty="0"/>
              <a:t>הנחיות ליצירת תוצר סופי –</a:t>
            </a:r>
            <a:r>
              <a:rPr lang="en-US" dirty="0">
                <a:hlinkClick r:id="rId2"/>
              </a:rPr>
              <a:t>https://alephplace.com/#cbsa</a:t>
            </a:r>
            <a:r>
              <a:rPr lang="en-US" dirty="0"/>
              <a:t> </a:t>
            </a:r>
            <a:endParaRPr lang="he-IL" dirty="0"/>
          </a:p>
          <a:p>
            <a:pPr marL="457200" indent="-457200">
              <a:buFont typeface="+mj-lt"/>
              <a:buAutoNum type="arabicPeriod"/>
            </a:pPr>
            <a:r>
              <a:rPr lang="he-IL" dirty="0"/>
              <a:t>שיתוף ההצהרות </a:t>
            </a:r>
            <a:r>
              <a:rPr lang="he-IL" dirty="0">
                <a:hlinkClick r:id="rId3"/>
              </a:rPr>
              <a:t>העלו לכאן את התוצרים – לניתוח כולל </a:t>
            </a:r>
            <a:endParaRPr lang="he-IL" dirty="0">
              <a:hlinkClick r:id="rId4"/>
            </a:endParaRPr>
          </a:p>
          <a:p>
            <a:endParaRPr lang="he-IL" dirty="0"/>
          </a:p>
          <a:p>
            <a:endParaRPr lang="he-IL" dirty="0"/>
          </a:p>
          <a:p>
            <a:endParaRPr lang="he-IL" dirty="0"/>
          </a:p>
        </p:txBody>
      </p:sp>
      <p:sp>
        <p:nvSpPr>
          <p:cNvPr id="4" name="מציין מיקום של מספר שקופית 3">
            <a:extLst>
              <a:ext uri="{FF2B5EF4-FFF2-40B4-BE49-F238E27FC236}">
                <a16:creationId xmlns:a16="http://schemas.microsoft.com/office/drawing/2014/main" id="{4C650EE8-1648-4F72-C093-3BC80F5BE4E6}"/>
              </a:ext>
            </a:extLst>
          </p:cNvPr>
          <p:cNvSpPr>
            <a:spLocks noGrp="1"/>
          </p:cNvSpPr>
          <p:nvPr>
            <p:ph type="sldNum" sz="quarter" idx="12"/>
          </p:nvPr>
        </p:nvSpPr>
        <p:spPr>
          <a:xfrm>
            <a:off x="838200" y="6309484"/>
            <a:ext cx="664029" cy="445879"/>
          </a:xfrm>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E63CF5B-B534-4D8E-A4F2-6F99BE4EEAF5}" type="slidenum">
              <a:rPr kumimoji="0" lang="he-IL" sz="2000" b="0" i="0" u="none" strike="noStrike" kern="1200" cap="none" spc="0" normalizeH="0" baseline="0" noProof="0" smtClean="0">
                <a:ln>
                  <a:noFill/>
                </a:ln>
                <a:solidFill>
                  <a:prstClr val="black">
                    <a:tint val="82000"/>
                  </a:prstClr>
                </a:solidFill>
                <a:effectLst/>
                <a:uLnTx/>
                <a:uFillTx/>
                <a:latin typeface="Calibri"/>
                <a:ea typeface="+mn-ea"/>
                <a:cs typeface="Calibri"/>
              </a:rPr>
              <a:pPr marL="0" marR="0" lvl="0" indent="0" algn="l" defTabSz="914400" rtl="1" eaLnBrk="1" fontAlgn="auto" latinLnBrk="0" hangingPunct="1">
                <a:lnSpc>
                  <a:spcPct val="100000"/>
                </a:lnSpc>
                <a:spcBef>
                  <a:spcPts val="0"/>
                </a:spcBef>
                <a:spcAft>
                  <a:spcPts val="0"/>
                </a:spcAft>
                <a:buClrTx/>
                <a:buSzTx/>
                <a:buFontTx/>
                <a:buNone/>
                <a:tabLst/>
                <a:defRPr/>
              </a:pPr>
              <a:t>21</a:t>
            </a:fld>
            <a:endParaRPr kumimoji="0" lang="he-IL" sz="2000" b="0" i="0" u="none" strike="noStrike" kern="1200" cap="none" spc="0" normalizeH="0" baseline="0" noProof="0">
              <a:ln>
                <a:noFill/>
              </a:ln>
              <a:solidFill>
                <a:prstClr val="black">
                  <a:tint val="82000"/>
                </a:prstClr>
              </a:solidFill>
              <a:effectLst/>
              <a:uLnTx/>
              <a:uFillTx/>
              <a:latin typeface="Calibri"/>
              <a:ea typeface="+mn-ea"/>
              <a:cs typeface="Calibri"/>
            </a:endParaRPr>
          </a:p>
        </p:txBody>
      </p:sp>
      <p:pic>
        <p:nvPicPr>
          <p:cNvPr id="9" name="תמונה 8">
            <a:extLst>
              <a:ext uri="{FF2B5EF4-FFF2-40B4-BE49-F238E27FC236}">
                <a16:creationId xmlns:a16="http://schemas.microsoft.com/office/drawing/2014/main" id="{77AE2473-F098-285A-7874-24BB4AB207E8}"/>
              </a:ext>
            </a:extLst>
          </p:cNvPr>
          <p:cNvPicPr>
            <a:picLocks noChangeAspect="1"/>
          </p:cNvPicPr>
          <p:nvPr/>
        </p:nvPicPr>
        <p:blipFill>
          <a:blip r:embed="rId5"/>
          <a:stretch>
            <a:fillRect/>
          </a:stretch>
        </p:blipFill>
        <p:spPr>
          <a:xfrm>
            <a:off x="4793284" y="2187020"/>
            <a:ext cx="3762900" cy="4220164"/>
          </a:xfrm>
          <a:prstGeom prst="rect">
            <a:avLst/>
          </a:prstGeom>
        </p:spPr>
      </p:pic>
    </p:spTree>
    <p:extLst>
      <p:ext uri="{BB962C8B-B14F-4D97-AF65-F5344CB8AC3E}">
        <p14:creationId xmlns:p14="http://schemas.microsoft.com/office/powerpoint/2010/main" val="386423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E8ED2B4-57F2-4010-C722-98A00A44512D}"/>
              </a:ext>
            </a:extLst>
          </p:cNvPr>
          <p:cNvSpPr>
            <a:spLocks noGrp="1"/>
          </p:cNvSpPr>
          <p:nvPr>
            <p:ph type="title"/>
          </p:nvPr>
        </p:nvSpPr>
        <p:spPr>
          <a:xfrm>
            <a:off x="838200" y="365125"/>
            <a:ext cx="10515600" cy="668545"/>
          </a:xfrm>
        </p:spPr>
        <p:txBody>
          <a:bodyPr/>
          <a:lstStyle/>
          <a:p>
            <a:r>
              <a:rPr lang="he-IL" dirty="0"/>
              <a:t>הדגמת כלים ו-</a:t>
            </a:r>
            <a:r>
              <a:rPr lang="en-US" dirty="0"/>
              <a:t>GPTs</a:t>
            </a:r>
            <a:endParaRPr lang="he-IL" dirty="0"/>
          </a:p>
        </p:txBody>
      </p:sp>
      <p:sp>
        <p:nvSpPr>
          <p:cNvPr id="21" name="מציין מיקום תוכן 20">
            <a:extLst>
              <a:ext uri="{FF2B5EF4-FFF2-40B4-BE49-F238E27FC236}">
                <a16:creationId xmlns:a16="http://schemas.microsoft.com/office/drawing/2014/main" id="{191ACDE2-D61A-EA5A-7D2E-4D19EB2620C8}"/>
              </a:ext>
            </a:extLst>
          </p:cNvPr>
          <p:cNvSpPr>
            <a:spLocks noGrp="1"/>
          </p:cNvSpPr>
          <p:nvPr>
            <p:ph idx="1"/>
          </p:nvPr>
        </p:nvSpPr>
        <p:spPr>
          <a:xfrm>
            <a:off x="1440917" y="1166813"/>
            <a:ext cx="9912884" cy="5010150"/>
          </a:xfrm>
        </p:spPr>
        <p:txBody>
          <a:bodyPr/>
          <a:lstStyle/>
          <a:p>
            <a:pPr>
              <a:lnSpc>
                <a:spcPct val="150000"/>
              </a:lnSpc>
            </a:pPr>
            <a:r>
              <a:rPr lang="he-IL" sz="2800" b="1" dirty="0">
                <a:hlinkClick r:id="rId3"/>
              </a:rPr>
              <a:t>"המוח"</a:t>
            </a:r>
            <a:r>
              <a:rPr lang="en-US" sz="2800" b="1" dirty="0">
                <a:hlinkClick r:id="rId3"/>
              </a:rPr>
              <a:t> </a:t>
            </a:r>
            <a:r>
              <a:rPr lang="he-IL" sz="2800" b="1" dirty="0">
                <a:hlinkClick r:id="rId3"/>
              </a:rPr>
              <a:t>של </a:t>
            </a:r>
            <a:r>
              <a:rPr lang="he-IL" sz="2800" b="1" dirty="0" err="1">
                <a:hlinkClick r:id="rId3"/>
              </a:rPr>
              <a:t>אתר.בוט</a:t>
            </a:r>
            <a:r>
              <a:rPr lang="he-IL" sz="2800" b="1" dirty="0"/>
              <a:t>:</a:t>
            </a:r>
            <a:r>
              <a:rPr lang="en-US" sz="2800" b="1" dirty="0"/>
              <a:t> </a:t>
            </a:r>
            <a:r>
              <a:rPr lang="he-IL" sz="2800" dirty="0"/>
              <a:t>קבצי הידע וההנחיות שמאחורי הקלעים של הכלי</a:t>
            </a:r>
          </a:p>
          <a:p>
            <a:pPr>
              <a:lnSpc>
                <a:spcPct val="150000"/>
              </a:lnSpc>
            </a:pPr>
            <a:r>
              <a:rPr lang="he-IL" sz="3000" b="1" dirty="0"/>
              <a:t>מה ההבדל בין </a:t>
            </a:r>
            <a:r>
              <a:rPr lang="he-IL" sz="3000" b="1" dirty="0" err="1"/>
              <a:t>אתר.בוט</a:t>
            </a:r>
            <a:r>
              <a:rPr lang="he-IL" sz="3000" b="1" dirty="0"/>
              <a:t> </a:t>
            </a:r>
            <a:r>
              <a:rPr lang="he-IL" sz="3000" b="1" dirty="0" err="1"/>
              <a:t>לג'פטו</a:t>
            </a:r>
            <a:r>
              <a:rPr lang="he-IL" sz="3000" b="1" dirty="0"/>
              <a:t> רגיל</a:t>
            </a:r>
          </a:p>
          <a:p>
            <a:pPr>
              <a:lnSpc>
                <a:spcPct val="150000"/>
              </a:lnSpc>
            </a:pPr>
            <a:r>
              <a:rPr lang="he-IL" sz="2800" b="1" dirty="0"/>
              <a:t>ניתוח תמונות</a:t>
            </a:r>
          </a:p>
          <a:p>
            <a:pPr>
              <a:lnSpc>
                <a:spcPct val="150000"/>
              </a:lnSpc>
            </a:pPr>
            <a:r>
              <a:rPr lang="he-IL" sz="2800" b="1" dirty="0"/>
              <a:t>פרויקטים, כלים,  </a:t>
            </a:r>
            <a:r>
              <a:rPr lang="en-US" sz="2800" b="1" dirty="0"/>
              <a:t>GPTs</a:t>
            </a:r>
            <a:r>
              <a:rPr lang="he-IL" sz="2800" b="1" dirty="0"/>
              <a:t>  </a:t>
            </a:r>
          </a:p>
          <a:p>
            <a:pPr>
              <a:lnSpc>
                <a:spcPct val="150000"/>
              </a:lnSpc>
            </a:pPr>
            <a:r>
              <a:rPr lang="he-IL" sz="2800" dirty="0"/>
              <a:t>עוד טיפים ואפשרויות בממשק </a:t>
            </a:r>
          </a:p>
          <a:p>
            <a:pPr>
              <a:lnSpc>
                <a:spcPct val="150000"/>
              </a:lnSpc>
            </a:pPr>
            <a:endParaRPr lang="he-IL" sz="2800" b="1" dirty="0"/>
          </a:p>
          <a:p>
            <a:endParaRPr lang="he-IL" dirty="0"/>
          </a:p>
          <a:p>
            <a:endParaRPr lang="he-IL" dirty="0"/>
          </a:p>
        </p:txBody>
      </p:sp>
      <p:sp>
        <p:nvSpPr>
          <p:cNvPr id="4" name="מציין מיקום של מספר שקופית 3">
            <a:extLst>
              <a:ext uri="{FF2B5EF4-FFF2-40B4-BE49-F238E27FC236}">
                <a16:creationId xmlns:a16="http://schemas.microsoft.com/office/drawing/2014/main" id="{B660F292-B1F4-3207-0101-5DE2656EE34D}"/>
              </a:ext>
            </a:extLst>
          </p:cNvPr>
          <p:cNvSpPr>
            <a:spLocks noGrp="1"/>
          </p:cNvSpPr>
          <p:nvPr>
            <p:ph type="sldNum" sz="quarter" idx="12"/>
          </p:nvPr>
        </p:nvSpPr>
        <p:spPr>
          <a:xfrm>
            <a:off x="838200" y="6309484"/>
            <a:ext cx="664029" cy="445879"/>
          </a:xfrm>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41096A9E-3A03-452F-801E-A472F081A5F4}" type="slidenum">
              <a:rPr kumimoji="0" lang="he-IL" sz="2000" b="0" i="0" u="none" strike="noStrike" kern="1200" cap="none" spc="0" normalizeH="0" baseline="0" noProof="0" smtClean="0">
                <a:ln>
                  <a:noFill/>
                </a:ln>
                <a:solidFill>
                  <a:prstClr val="black">
                    <a:tint val="82000"/>
                  </a:prstClr>
                </a:solidFill>
                <a:effectLst/>
                <a:uLnTx/>
                <a:uFillTx/>
                <a:latin typeface="Calibri"/>
                <a:ea typeface="+mn-ea"/>
                <a:cs typeface="Calibri"/>
              </a:rPr>
              <a:pPr marL="0" marR="0" lvl="0" indent="0" algn="l" defTabSz="914400" rtl="1" eaLnBrk="1" fontAlgn="auto" latinLnBrk="0" hangingPunct="1">
                <a:lnSpc>
                  <a:spcPct val="100000"/>
                </a:lnSpc>
                <a:spcBef>
                  <a:spcPts val="0"/>
                </a:spcBef>
                <a:spcAft>
                  <a:spcPts val="0"/>
                </a:spcAft>
                <a:buClrTx/>
                <a:buSzTx/>
                <a:buFontTx/>
                <a:buNone/>
                <a:tabLst/>
                <a:defRPr/>
              </a:pPr>
              <a:t>22</a:t>
            </a:fld>
            <a:endParaRPr kumimoji="0" lang="he-IL" sz="2000" b="0" i="0" u="none" strike="noStrike" kern="1200" cap="none" spc="0" normalizeH="0" baseline="0" noProof="0" dirty="0">
              <a:ln>
                <a:noFill/>
              </a:ln>
              <a:solidFill>
                <a:prstClr val="black">
                  <a:tint val="82000"/>
                </a:prstClr>
              </a:solidFill>
              <a:effectLst/>
              <a:uLnTx/>
              <a:uFillTx/>
              <a:latin typeface="Calibri"/>
              <a:ea typeface="+mn-ea"/>
              <a:cs typeface="Calibri"/>
            </a:endParaRPr>
          </a:p>
        </p:txBody>
      </p:sp>
      <p:grpSp>
        <p:nvGrpSpPr>
          <p:cNvPr id="5" name="קבוצה 4">
            <a:extLst>
              <a:ext uri="{FF2B5EF4-FFF2-40B4-BE49-F238E27FC236}">
                <a16:creationId xmlns:a16="http://schemas.microsoft.com/office/drawing/2014/main" id="{DE48169F-AA4D-8583-486F-A596CD29D7D5}"/>
              </a:ext>
            </a:extLst>
          </p:cNvPr>
          <p:cNvGrpSpPr/>
          <p:nvPr/>
        </p:nvGrpSpPr>
        <p:grpSpPr>
          <a:xfrm>
            <a:off x="325474" y="2527944"/>
            <a:ext cx="6071885" cy="3468043"/>
            <a:chOff x="1580347" y="2716698"/>
            <a:chExt cx="7740855" cy="4004777"/>
          </a:xfrm>
        </p:grpSpPr>
        <p:pic>
          <p:nvPicPr>
            <p:cNvPr id="7" name="תמונה 6">
              <a:extLst>
                <a:ext uri="{FF2B5EF4-FFF2-40B4-BE49-F238E27FC236}">
                  <a16:creationId xmlns:a16="http://schemas.microsoft.com/office/drawing/2014/main" id="{FC01E482-6907-0D4B-9A6C-ECB34E1D546E}"/>
                </a:ext>
              </a:extLst>
            </p:cNvPr>
            <p:cNvPicPr>
              <a:picLocks noChangeAspect="1"/>
            </p:cNvPicPr>
            <p:nvPr/>
          </p:nvPicPr>
          <p:blipFill>
            <a:blip r:embed="rId4"/>
            <a:srcRect l="5141" r="48242" b="65536"/>
            <a:stretch/>
          </p:blipFill>
          <p:spPr>
            <a:xfrm>
              <a:off x="1648241" y="2885080"/>
              <a:ext cx="3765486" cy="668545"/>
            </a:xfrm>
            <a:prstGeom prst="rect">
              <a:avLst/>
            </a:prstGeom>
            <a:ln>
              <a:noFill/>
            </a:ln>
          </p:spPr>
        </p:pic>
        <p:pic>
          <p:nvPicPr>
            <p:cNvPr id="16" name="תמונה 15">
              <a:extLst>
                <a:ext uri="{FF2B5EF4-FFF2-40B4-BE49-F238E27FC236}">
                  <a16:creationId xmlns:a16="http://schemas.microsoft.com/office/drawing/2014/main" id="{34D47265-9886-3990-F546-6703DC55CD15}"/>
                </a:ext>
              </a:extLst>
            </p:cNvPr>
            <p:cNvPicPr>
              <a:picLocks noChangeAspect="1"/>
            </p:cNvPicPr>
            <p:nvPr/>
          </p:nvPicPr>
          <p:blipFill>
            <a:blip r:embed="rId5"/>
            <a:stretch>
              <a:fillRect/>
            </a:stretch>
          </p:blipFill>
          <p:spPr>
            <a:xfrm>
              <a:off x="5499145" y="2716698"/>
              <a:ext cx="3369960" cy="2975376"/>
            </a:xfrm>
            <a:prstGeom prst="rect">
              <a:avLst/>
            </a:prstGeom>
          </p:spPr>
        </p:pic>
        <p:pic>
          <p:nvPicPr>
            <p:cNvPr id="18" name="תמונה 17">
              <a:extLst>
                <a:ext uri="{FF2B5EF4-FFF2-40B4-BE49-F238E27FC236}">
                  <a16:creationId xmlns:a16="http://schemas.microsoft.com/office/drawing/2014/main" id="{237CBFB1-8382-7973-1E09-D39A0ED761B0}"/>
                </a:ext>
              </a:extLst>
            </p:cNvPr>
            <p:cNvPicPr>
              <a:picLocks noChangeAspect="1"/>
            </p:cNvPicPr>
            <p:nvPr/>
          </p:nvPicPr>
          <p:blipFill>
            <a:blip r:embed="rId4"/>
            <a:srcRect l="59848" t="37617"/>
            <a:stretch/>
          </p:blipFill>
          <p:spPr>
            <a:xfrm>
              <a:off x="1580347" y="4564122"/>
              <a:ext cx="3280798" cy="1224111"/>
            </a:xfrm>
            <a:prstGeom prst="rect">
              <a:avLst/>
            </a:prstGeom>
            <a:ln>
              <a:noFill/>
            </a:ln>
          </p:spPr>
        </p:pic>
        <p:sp>
          <p:nvSpPr>
            <p:cNvPr id="19" name="מלבן 18">
              <a:extLst>
                <a:ext uri="{FF2B5EF4-FFF2-40B4-BE49-F238E27FC236}">
                  <a16:creationId xmlns:a16="http://schemas.microsoft.com/office/drawing/2014/main" id="{2428A9E9-AD49-6A83-E3C1-3BA49DE24094}"/>
                </a:ext>
              </a:extLst>
            </p:cNvPr>
            <p:cNvSpPr/>
            <p:nvPr/>
          </p:nvSpPr>
          <p:spPr>
            <a:xfrm>
              <a:off x="1801929" y="3887244"/>
              <a:ext cx="331000" cy="4226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Calibri"/>
                <a:ea typeface="+mn-ea"/>
                <a:cs typeface="Calibri"/>
              </a:endParaRPr>
            </a:p>
          </p:txBody>
        </p:sp>
        <p:sp>
          <p:nvSpPr>
            <p:cNvPr id="20" name="תיבת טקסט 19">
              <a:extLst>
                <a:ext uri="{FF2B5EF4-FFF2-40B4-BE49-F238E27FC236}">
                  <a16:creationId xmlns:a16="http://schemas.microsoft.com/office/drawing/2014/main" id="{059FD6A4-58A8-245F-2B90-B3329A46DE66}"/>
                </a:ext>
              </a:extLst>
            </p:cNvPr>
            <p:cNvSpPr txBox="1"/>
            <p:nvPr/>
          </p:nvSpPr>
          <p:spPr>
            <a:xfrm>
              <a:off x="5516491" y="5867534"/>
              <a:ext cx="289991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Calibri"/>
                </a:rPr>
                <a:t>GPT Projects </a:t>
              </a:r>
            </a:p>
          </p:txBody>
        </p:sp>
        <p:pic>
          <p:nvPicPr>
            <p:cNvPr id="22" name="תמונה 21">
              <a:extLst>
                <a:ext uri="{FF2B5EF4-FFF2-40B4-BE49-F238E27FC236}">
                  <a16:creationId xmlns:a16="http://schemas.microsoft.com/office/drawing/2014/main" id="{95CDA698-FC88-91FE-E037-DEAA1E33722C}"/>
                </a:ext>
              </a:extLst>
            </p:cNvPr>
            <p:cNvPicPr>
              <a:picLocks noChangeAspect="1"/>
            </p:cNvPicPr>
            <p:nvPr/>
          </p:nvPicPr>
          <p:blipFill>
            <a:blip r:embed="rId6"/>
            <a:stretch>
              <a:fillRect/>
            </a:stretch>
          </p:blipFill>
          <p:spPr>
            <a:xfrm>
              <a:off x="1580347" y="5770248"/>
              <a:ext cx="3281200" cy="951227"/>
            </a:xfrm>
            <a:prstGeom prst="rect">
              <a:avLst/>
            </a:prstGeom>
          </p:spPr>
        </p:pic>
        <p:pic>
          <p:nvPicPr>
            <p:cNvPr id="23" name="תמונה 22">
              <a:extLst>
                <a:ext uri="{FF2B5EF4-FFF2-40B4-BE49-F238E27FC236}">
                  <a16:creationId xmlns:a16="http://schemas.microsoft.com/office/drawing/2014/main" id="{F85B731D-66D2-606D-EC8B-32272ACDADB9}"/>
                </a:ext>
              </a:extLst>
            </p:cNvPr>
            <p:cNvPicPr>
              <a:picLocks noChangeAspect="1"/>
            </p:cNvPicPr>
            <p:nvPr/>
          </p:nvPicPr>
          <p:blipFill>
            <a:blip r:embed="rId4"/>
            <a:srcRect l="11816" t="43806" r="48242"/>
            <a:stretch/>
          </p:blipFill>
          <p:spPr>
            <a:xfrm>
              <a:off x="1586129" y="3630880"/>
              <a:ext cx="3226370" cy="1090050"/>
            </a:xfrm>
            <a:prstGeom prst="rect">
              <a:avLst/>
            </a:prstGeom>
            <a:ln>
              <a:noFill/>
            </a:ln>
          </p:spPr>
        </p:pic>
        <p:sp>
          <p:nvSpPr>
            <p:cNvPr id="24" name="תיבת טקסט 23">
              <a:extLst>
                <a:ext uri="{FF2B5EF4-FFF2-40B4-BE49-F238E27FC236}">
                  <a16:creationId xmlns:a16="http://schemas.microsoft.com/office/drawing/2014/main" id="{011BEC5D-D6C4-51C5-F8B7-4CFC2AE73396}"/>
                </a:ext>
              </a:extLst>
            </p:cNvPr>
            <p:cNvSpPr txBox="1"/>
            <p:nvPr/>
          </p:nvSpPr>
          <p:spPr>
            <a:xfrm>
              <a:off x="5516490" y="6154321"/>
              <a:ext cx="3804712" cy="3909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Calibri"/>
                </a:rPr>
                <a:t>Cultural </a:t>
              </a:r>
              <a:r>
                <a:rPr kumimoji="0" lang="en-US" sz="1600" b="0" i="0" u="none" strike="noStrike" kern="1200" cap="none" spc="0" normalizeH="0" baseline="0" noProof="0" dirty="0" err="1">
                  <a:ln>
                    <a:noFill/>
                  </a:ln>
                  <a:solidFill>
                    <a:prstClr val="black"/>
                  </a:solidFill>
                  <a:effectLst/>
                  <a:uLnTx/>
                  <a:uFillTx/>
                  <a:latin typeface="Calibri"/>
                  <a:ea typeface="+mn-ea"/>
                  <a:cs typeface="Calibri"/>
                </a:rPr>
                <a:t>Insites</a:t>
              </a:r>
              <a:r>
                <a:rPr kumimoji="0" lang="en-US" sz="1600" b="0" i="0" u="none" strike="noStrike" kern="1200" cap="none" spc="0" normalizeH="0" baseline="0" noProof="0" dirty="0">
                  <a:ln>
                    <a:noFill/>
                  </a:ln>
                  <a:solidFill>
                    <a:prstClr val="black"/>
                  </a:solidFill>
                  <a:effectLst/>
                  <a:uLnTx/>
                  <a:uFillTx/>
                  <a:latin typeface="Calibri"/>
                  <a:ea typeface="+mn-ea"/>
                  <a:cs typeface="Calibri"/>
                </a:rPr>
                <a:t> knowledge base </a:t>
              </a:r>
              <a:endParaRPr kumimoji="0" lang="he-IL" sz="1600" b="0" i="0" u="none" strike="noStrike" kern="1200" cap="none" spc="0" normalizeH="0" baseline="0" noProof="0" dirty="0">
                <a:ln>
                  <a:noFill/>
                </a:ln>
                <a:solidFill>
                  <a:prstClr val="black"/>
                </a:solidFill>
                <a:effectLst/>
                <a:uLnTx/>
                <a:uFillTx/>
                <a:latin typeface="Calibri"/>
                <a:ea typeface="+mn-ea"/>
                <a:cs typeface="Calibri"/>
              </a:endParaRPr>
            </a:p>
          </p:txBody>
        </p:sp>
      </p:grpSp>
    </p:spTree>
    <p:extLst>
      <p:ext uri="{BB962C8B-B14F-4D97-AF65-F5344CB8AC3E}">
        <p14:creationId xmlns:p14="http://schemas.microsoft.com/office/powerpoint/2010/main" val="286659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5F009-BD88-1A00-61C3-705B4B63ADA3}"/>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901AB108-EAA7-51AB-CAE3-0A3FFF2100E5}"/>
              </a:ext>
            </a:extLst>
          </p:cNvPr>
          <p:cNvSpPr>
            <a:spLocks noGrp="1"/>
          </p:cNvSpPr>
          <p:nvPr>
            <p:ph type="title"/>
          </p:nvPr>
        </p:nvSpPr>
        <p:spPr>
          <a:xfrm>
            <a:off x="838200" y="365125"/>
            <a:ext cx="10515600" cy="668545"/>
          </a:xfrm>
        </p:spPr>
        <p:txBody>
          <a:bodyPr>
            <a:normAutofit/>
          </a:bodyPr>
          <a:lstStyle/>
          <a:p>
            <a:r>
              <a:rPr lang="he-IL" dirty="0"/>
              <a:t>ניתן לבנות </a:t>
            </a:r>
            <a:r>
              <a:rPr lang="he-IL" dirty="0" err="1"/>
              <a:t>פרומפטים</a:t>
            </a:r>
            <a:r>
              <a:rPr lang="he-IL" dirty="0"/>
              <a:t> מורכבים ביותר לכל סביבה</a:t>
            </a:r>
          </a:p>
        </p:txBody>
      </p:sp>
      <p:sp>
        <p:nvSpPr>
          <p:cNvPr id="4" name="מציין מיקום של מספר שקופית 3">
            <a:extLst>
              <a:ext uri="{FF2B5EF4-FFF2-40B4-BE49-F238E27FC236}">
                <a16:creationId xmlns:a16="http://schemas.microsoft.com/office/drawing/2014/main" id="{09AE4EF4-69C5-EDD8-C655-FAEB62CDF185}"/>
              </a:ext>
            </a:extLst>
          </p:cNvPr>
          <p:cNvSpPr>
            <a:spLocks noGrp="1"/>
          </p:cNvSpPr>
          <p:nvPr>
            <p:ph type="sldNum" sz="quarter" idx="12"/>
          </p:nvPr>
        </p:nvSpPr>
        <p:spPr>
          <a:xfrm>
            <a:off x="838200" y="6309484"/>
            <a:ext cx="664029" cy="445879"/>
          </a:xfrm>
        </p:spPr>
        <p:txBody>
          <a:bodyPr>
            <a:norm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fld id="{41096A9E-3A03-452F-801E-A472F081A5F4}" type="slidenum">
              <a:rPr kumimoji="0" lang="he-IL" sz="2000" b="0" i="0" u="none" strike="noStrike" kern="1200" cap="none" spc="0" normalizeH="0" baseline="0" noProof="0">
                <a:ln>
                  <a:noFill/>
                </a:ln>
                <a:solidFill>
                  <a:prstClr val="black">
                    <a:tint val="82000"/>
                  </a:prstClr>
                </a:solidFill>
                <a:effectLst/>
                <a:uLnTx/>
                <a:uFillTx/>
                <a:latin typeface="Calibri"/>
                <a:ea typeface="+mn-ea"/>
                <a:cs typeface="Calibri"/>
              </a:rPr>
              <a:pPr marL="0" marR="0" lvl="0" indent="0" algn="l" defTabSz="914400" rtl="1" eaLnBrk="1" fontAlgn="auto" latinLnBrk="0" hangingPunct="1">
                <a:lnSpc>
                  <a:spcPct val="100000"/>
                </a:lnSpc>
                <a:spcBef>
                  <a:spcPts val="0"/>
                </a:spcBef>
                <a:spcAft>
                  <a:spcPts val="0"/>
                </a:spcAft>
                <a:buClrTx/>
                <a:buSzTx/>
                <a:buFontTx/>
                <a:buNone/>
                <a:tabLst/>
                <a:defRPr/>
              </a:pPr>
              <a:t>23</a:t>
            </a:fld>
            <a:endParaRPr kumimoji="0" lang="he-IL" sz="2000" b="0" i="0" u="none" strike="noStrike" kern="1200" cap="none" spc="0" normalizeH="0" baseline="0" noProof="0" dirty="0">
              <a:ln>
                <a:noFill/>
              </a:ln>
              <a:solidFill>
                <a:prstClr val="black">
                  <a:tint val="82000"/>
                </a:prstClr>
              </a:solidFill>
              <a:effectLst/>
              <a:uLnTx/>
              <a:uFillTx/>
              <a:latin typeface="Calibri"/>
              <a:ea typeface="+mn-ea"/>
              <a:cs typeface="Calibri"/>
            </a:endParaRPr>
          </a:p>
        </p:txBody>
      </p:sp>
      <p:pic>
        <p:nvPicPr>
          <p:cNvPr id="10" name="תמונה 9">
            <a:extLst>
              <a:ext uri="{FF2B5EF4-FFF2-40B4-BE49-F238E27FC236}">
                <a16:creationId xmlns:a16="http://schemas.microsoft.com/office/drawing/2014/main" id="{F925A18B-3BEF-DDBE-1FE1-8CAE7E6060ED}"/>
              </a:ext>
            </a:extLst>
          </p:cNvPr>
          <p:cNvPicPr>
            <a:picLocks noChangeAspect="1"/>
          </p:cNvPicPr>
          <p:nvPr/>
        </p:nvPicPr>
        <p:blipFill>
          <a:blip r:embed="rId3"/>
          <a:stretch>
            <a:fillRect/>
          </a:stretch>
        </p:blipFill>
        <p:spPr>
          <a:xfrm>
            <a:off x="622934" y="2929699"/>
            <a:ext cx="3197448" cy="685640"/>
          </a:xfrm>
          <a:prstGeom prst="rect">
            <a:avLst/>
          </a:prstGeom>
        </p:spPr>
      </p:pic>
      <p:pic>
        <p:nvPicPr>
          <p:cNvPr id="11" name="תמונה 10">
            <a:extLst>
              <a:ext uri="{FF2B5EF4-FFF2-40B4-BE49-F238E27FC236}">
                <a16:creationId xmlns:a16="http://schemas.microsoft.com/office/drawing/2014/main" id="{CDCE3853-2DAD-F32F-9E5F-00D6B588335C}"/>
              </a:ext>
            </a:extLst>
          </p:cNvPr>
          <p:cNvPicPr>
            <a:picLocks noChangeAspect="1"/>
          </p:cNvPicPr>
          <p:nvPr/>
        </p:nvPicPr>
        <p:blipFill>
          <a:blip r:embed="rId4"/>
          <a:srcRect t="15965" r="3510" b="28247"/>
          <a:stretch/>
        </p:blipFill>
        <p:spPr>
          <a:xfrm>
            <a:off x="541795" y="4353620"/>
            <a:ext cx="2865434" cy="1356093"/>
          </a:xfrm>
          <a:prstGeom prst="rect">
            <a:avLst/>
          </a:prstGeom>
        </p:spPr>
      </p:pic>
      <p:pic>
        <p:nvPicPr>
          <p:cNvPr id="12" name="תמונה 11">
            <a:extLst>
              <a:ext uri="{FF2B5EF4-FFF2-40B4-BE49-F238E27FC236}">
                <a16:creationId xmlns:a16="http://schemas.microsoft.com/office/drawing/2014/main" id="{A1DBC184-34CB-C5C3-7765-90E42F8C8E2A}"/>
              </a:ext>
            </a:extLst>
          </p:cNvPr>
          <p:cNvPicPr>
            <a:picLocks noChangeAspect="1"/>
          </p:cNvPicPr>
          <p:nvPr/>
        </p:nvPicPr>
        <p:blipFill>
          <a:blip r:embed="rId5"/>
          <a:stretch>
            <a:fillRect/>
          </a:stretch>
        </p:blipFill>
        <p:spPr>
          <a:xfrm>
            <a:off x="5082793" y="1070109"/>
            <a:ext cx="2297721" cy="1196883"/>
          </a:xfrm>
          <a:prstGeom prst="rect">
            <a:avLst/>
          </a:prstGeom>
        </p:spPr>
      </p:pic>
      <p:pic>
        <p:nvPicPr>
          <p:cNvPr id="13" name="תמונה 12">
            <a:extLst>
              <a:ext uri="{FF2B5EF4-FFF2-40B4-BE49-F238E27FC236}">
                <a16:creationId xmlns:a16="http://schemas.microsoft.com/office/drawing/2014/main" id="{886FCE91-6EF4-1BEF-A624-373D885DB270}"/>
              </a:ext>
            </a:extLst>
          </p:cNvPr>
          <p:cNvPicPr>
            <a:picLocks noChangeAspect="1"/>
          </p:cNvPicPr>
          <p:nvPr/>
        </p:nvPicPr>
        <p:blipFill>
          <a:blip r:embed="rId6"/>
          <a:stretch>
            <a:fillRect/>
          </a:stretch>
        </p:blipFill>
        <p:spPr>
          <a:xfrm>
            <a:off x="9127738" y="1660068"/>
            <a:ext cx="2297722" cy="1286725"/>
          </a:xfrm>
          <a:prstGeom prst="rect">
            <a:avLst/>
          </a:prstGeom>
        </p:spPr>
      </p:pic>
      <p:pic>
        <p:nvPicPr>
          <p:cNvPr id="14" name="תמונה 13">
            <a:extLst>
              <a:ext uri="{FF2B5EF4-FFF2-40B4-BE49-F238E27FC236}">
                <a16:creationId xmlns:a16="http://schemas.microsoft.com/office/drawing/2014/main" id="{5EE8E0DA-8DA0-508D-93BD-F473459EDB3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2889" b="62667" l="0" r="79111">
                        <a14:foregroundMark x1="2667" y1="33333" x2="49333" y2="31111"/>
                        <a14:foregroundMark x1="49333" y1="31111" x2="72444" y2="31556"/>
                        <a14:foregroundMark x1="72444" y1="31556" x2="82222" y2="45778"/>
                        <a14:foregroundMark x1="82222" y1="45778" x2="75111" y2="62222"/>
                        <a14:foregroundMark x1="75111" y1="62222" x2="5333" y2="66222"/>
                        <a14:foregroundMark x1="5333" y1="66222" x2="0" y2="49333"/>
                        <a14:foregroundMark x1="0" y1="49333" x2="2667" y2="34222"/>
                        <a14:foregroundMark x1="72444" y1="43556" x2="74222" y2="44889"/>
                        <a14:foregroundMark x1="70222" y1="52000" x2="70222" y2="52000"/>
                        <a14:foregroundMark x1="62667" y1="52889" x2="62667" y2="52889"/>
                        <a14:foregroundMark x1="52889" y1="52000" x2="52889" y2="52000"/>
                        <a14:foregroundMark x1="40889" y1="53778" x2="40889" y2="53778"/>
                        <a14:foregroundMark x1="38222" y1="42667" x2="38222" y2="42667"/>
                        <a14:foregroundMark x1="47556" y1="43111" x2="47556" y2="43111"/>
                        <a14:foregroundMark x1="55556" y1="42667" x2="55556" y2="42667"/>
                        <a14:foregroundMark x1="60444" y1="40889" x2="60444" y2="40889"/>
                        <a14:foregroundMark x1="52889" y1="56000" x2="52444" y2="57333"/>
                        <a14:foregroundMark x1="44444" y1="42222" x2="41778" y2="43111"/>
                        <a14:foregroundMark x1="38222" y1="41333" x2="55111" y2="42667"/>
                        <a14:foregroundMark x1="55111" y1="42667" x2="39556" y2="41333"/>
                        <a14:foregroundMark x1="67556" y1="45778" x2="42667" y2="49778"/>
                        <a14:foregroundMark x1="42667" y1="49778" x2="63556" y2="49333"/>
                        <a14:foregroundMark x1="63556" y1="49333" x2="40444" y2="52889"/>
                        <a14:foregroundMark x1="40444" y1="52889" x2="57778" y2="52889"/>
                        <a14:foregroundMark x1="57778" y1="52889" x2="37333" y2="50667"/>
                        <a14:foregroundMark x1="37333" y1="50667" x2="54667" y2="50667"/>
                        <a14:foregroundMark x1="54667" y1="50667" x2="72444" y2="56444"/>
                        <a14:foregroundMark x1="72444" y1="56444" x2="51111" y2="54667"/>
                        <a14:foregroundMark x1="51111" y1="54667" x2="72444" y2="53333"/>
                        <a14:foregroundMark x1="72444" y1="53333" x2="65333" y2="57333"/>
                        <a14:foregroundMark x1="69778" y1="50667" x2="79111" y2="49333"/>
                        <a14:backgroundMark x1="84889" y1="46667" x2="84835" y2="46844"/>
                      </a14:backgroundRemoval>
                    </a14:imgEffect>
                  </a14:imgLayer>
                </a14:imgProps>
              </a:ext>
            </a:extLst>
          </a:blip>
          <a:srcRect t="29636" r="18009" b="32868"/>
          <a:stretch/>
        </p:blipFill>
        <p:spPr>
          <a:xfrm>
            <a:off x="741417" y="857624"/>
            <a:ext cx="2665812" cy="1219086"/>
          </a:xfrm>
          <a:prstGeom prst="rect">
            <a:avLst/>
          </a:prstGeom>
        </p:spPr>
      </p:pic>
      <p:pic>
        <p:nvPicPr>
          <p:cNvPr id="18" name="תמונה 17">
            <a:extLst>
              <a:ext uri="{FF2B5EF4-FFF2-40B4-BE49-F238E27FC236}">
                <a16:creationId xmlns:a16="http://schemas.microsoft.com/office/drawing/2014/main" id="{1FB33557-C1C9-5D99-33ED-D9217952915F}"/>
              </a:ext>
            </a:extLst>
          </p:cNvPr>
          <p:cNvPicPr>
            <a:picLocks noChangeAspect="1"/>
          </p:cNvPicPr>
          <p:nvPr/>
        </p:nvPicPr>
        <p:blipFill>
          <a:blip r:embed="rId9"/>
          <a:srcRect r="70235"/>
          <a:stretch/>
        </p:blipFill>
        <p:spPr>
          <a:xfrm>
            <a:off x="9710266" y="4452198"/>
            <a:ext cx="1132667" cy="804995"/>
          </a:xfrm>
          <a:prstGeom prst="rect">
            <a:avLst/>
          </a:prstGeom>
        </p:spPr>
      </p:pic>
      <p:pic>
        <p:nvPicPr>
          <p:cNvPr id="19" name="תמונה 18">
            <a:extLst>
              <a:ext uri="{FF2B5EF4-FFF2-40B4-BE49-F238E27FC236}">
                <a16:creationId xmlns:a16="http://schemas.microsoft.com/office/drawing/2014/main" id="{08234C23-1525-DD0D-7D61-6CDCBE111F17}"/>
              </a:ext>
            </a:extLst>
          </p:cNvPr>
          <p:cNvPicPr>
            <a:picLocks noChangeAspect="1"/>
          </p:cNvPicPr>
          <p:nvPr/>
        </p:nvPicPr>
        <p:blipFill>
          <a:blip r:embed="rId9"/>
          <a:srcRect l="29764"/>
          <a:stretch/>
        </p:blipFill>
        <p:spPr>
          <a:xfrm>
            <a:off x="8940219" y="3647203"/>
            <a:ext cx="2672763" cy="804995"/>
          </a:xfrm>
          <a:prstGeom prst="rect">
            <a:avLst/>
          </a:prstGeom>
        </p:spPr>
      </p:pic>
      <p:pic>
        <p:nvPicPr>
          <p:cNvPr id="8" name="תמונה 7">
            <a:extLst>
              <a:ext uri="{FF2B5EF4-FFF2-40B4-BE49-F238E27FC236}">
                <a16:creationId xmlns:a16="http://schemas.microsoft.com/office/drawing/2014/main" id="{0B76DDE9-CAFD-3948-06F7-542B852BF203}"/>
              </a:ext>
            </a:extLst>
          </p:cNvPr>
          <p:cNvPicPr>
            <a:picLocks noChangeAspect="1"/>
          </p:cNvPicPr>
          <p:nvPr/>
        </p:nvPicPr>
        <p:blipFill>
          <a:blip r:embed="rId10"/>
          <a:stretch>
            <a:fillRect/>
          </a:stretch>
        </p:blipFill>
        <p:spPr>
          <a:xfrm>
            <a:off x="5082793" y="2915686"/>
            <a:ext cx="2782534" cy="823342"/>
          </a:xfrm>
          <a:prstGeom prst="rect">
            <a:avLst/>
          </a:prstGeom>
        </p:spPr>
      </p:pic>
      <p:pic>
        <p:nvPicPr>
          <p:cNvPr id="3" name="תמונה 2">
            <a:extLst>
              <a:ext uri="{FF2B5EF4-FFF2-40B4-BE49-F238E27FC236}">
                <a16:creationId xmlns:a16="http://schemas.microsoft.com/office/drawing/2014/main" id="{832EDB56-44D3-D32B-938C-9C8215D8CE49}"/>
              </a:ext>
            </a:extLst>
          </p:cNvPr>
          <p:cNvPicPr>
            <a:picLocks noChangeAspect="1"/>
          </p:cNvPicPr>
          <p:nvPr/>
        </p:nvPicPr>
        <p:blipFill>
          <a:blip r:embed="rId11"/>
          <a:srcRect r="20135" b="28809"/>
          <a:stretch/>
        </p:blipFill>
        <p:spPr>
          <a:xfrm>
            <a:off x="4608624" y="4452198"/>
            <a:ext cx="3130199" cy="1454792"/>
          </a:xfrm>
          <a:prstGeom prst="rect">
            <a:avLst/>
          </a:prstGeom>
          <a:ln>
            <a:noFill/>
          </a:ln>
        </p:spPr>
      </p:pic>
      <p:cxnSp>
        <p:nvCxnSpPr>
          <p:cNvPr id="7" name="מחבר חץ ישר 6">
            <a:extLst>
              <a:ext uri="{FF2B5EF4-FFF2-40B4-BE49-F238E27FC236}">
                <a16:creationId xmlns:a16="http://schemas.microsoft.com/office/drawing/2014/main" id="{B3B20D68-B2FE-FEBD-5CB4-8C1530948A02}"/>
              </a:ext>
            </a:extLst>
          </p:cNvPr>
          <p:cNvCxnSpPr>
            <a:cxnSpLocks/>
          </p:cNvCxnSpPr>
          <p:nvPr/>
        </p:nvCxnSpPr>
        <p:spPr>
          <a:xfrm flipH="1">
            <a:off x="3556000" y="5281192"/>
            <a:ext cx="943767" cy="0"/>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cxnSp>
        <p:nvCxnSpPr>
          <p:cNvPr id="9" name="מחבר חץ ישר 8">
            <a:extLst>
              <a:ext uri="{FF2B5EF4-FFF2-40B4-BE49-F238E27FC236}">
                <a16:creationId xmlns:a16="http://schemas.microsoft.com/office/drawing/2014/main" id="{34C3B988-E42D-E2AC-9DD3-941FC3226E68}"/>
              </a:ext>
            </a:extLst>
          </p:cNvPr>
          <p:cNvCxnSpPr>
            <a:cxnSpLocks/>
          </p:cNvCxnSpPr>
          <p:nvPr/>
        </p:nvCxnSpPr>
        <p:spPr>
          <a:xfrm flipH="1">
            <a:off x="3672453" y="1630447"/>
            <a:ext cx="1247890" cy="0"/>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cxnSp>
        <p:nvCxnSpPr>
          <p:cNvPr id="21" name="מחבר חץ ישר 20">
            <a:extLst>
              <a:ext uri="{FF2B5EF4-FFF2-40B4-BE49-F238E27FC236}">
                <a16:creationId xmlns:a16="http://schemas.microsoft.com/office/drawing/2014/main" id="{8D87A5ED-14B0-9095-19FE-7EF550F1603B}"/>
              </a:ext>
            </a:extLst>
          </p:cNvPr>
          <p:cNvCxnSpPr>
            <a:cxnSpLocks/>
          </p:cNvCxnSpPr>
          <p:nvPr/>
        </p:nvCxnSpPr>
        <p:spPr>
          <a:xfrm flipH="1">
            <a:off x="4027883" y="3390304"/>
            <a:ext cx="1040389" cy="0"/>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cxnSp>
        <p:nvCxnSpPr>
          <p:cNvPr id="23" name="מחבר חץ ישר 22">
            <a:extLst>
              <a:ext uri="{FF2B5EF4-FFF2-40B4-BE49-F238E27FC236}">
                <a16:creationId xmlns:a16="http://schemas.microsoft.com/office/drawing/2014/main" id="{6DA21481-C48E-B177-2A33-E7FCE4BD9ECC}"/>
              </a:ext>
            </a:extLst>
          </p:cNvPr>
          <p:cNvCxnSpPr>
            <a:cxnSpLocks/>
          </p:cNvCxnSpPr>
          <p:nvPr/>
        </p:nvCxnSpPr>
        <p:spPr>
          <a:xfrm flipH="1">
            <a:off x="3556000" y="3815654"/>
            <a:ext cx="1512272" cy="1039041"/>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cxnSp>
        <p:nvCxnSpPr>
          <p:cNvPr id="26" name="מחבר חץ ישר 25">
            <a:extLst>
              <a:ext uri="{FF2B5EF4-FFF2-40B4-BE49-F238E27FC236}">
                <a16:creationId xmlns:a16="http://schemas.microsoft.com/office/drawing/2014/main" id="{7C655575-4CCF-E390-CAAF-3FE3CACD8AE3}"/>
              </a:ext>
            </a:extLst>
          </p:cNvPr>
          <p:cNvCxnSpPr>
            <a:cxnSpLocks/>
          </p:cNvCxnSpPr>
          <p:nvPr/>
        </p:nvCxnSpPr>
        <p:spPr>
          <a:xfrm flipH="1" flipV="1">
            <a:off x="3556000" y="2076710"/>
            <a:ext cx="1512272" cy="791473"/>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74550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0ED7F48-4860-76C7-4486-FEF8932DE9CF}"/>
              </a:ext>
            </a:extLst>
          </p:cNvPr>
          <p:cNvSpPr>
            <a:spLocks noGrp="1"/>
          </p:cNvSpPr>
          <p:nvPr>
            <p:ph type="title"/>
          </p:nvPr>
        </p:nvSpPr>
        <p:spPr>
          <a:xfrm>
            <a:off x="838200" y="365125"/>
            <a:ext cx="10515600" cy="668545"/>
          </a:xfrm>
        </p:spPr>
        <p:txBody>
          <a:bodyPr/>
          <a:lstStyle/>
          <a:p>
            <a:r>
              <a:rPr lang="en-US" dirty="0"/>
              <a:t>AI ETHICS</a:t>
            </a:r>
            <a:endParaRPr lang="he-IL" dirty="0"/>
          </a:p>
        </p:txBody>
      </p:sp>
      <p:sp>
        <p:nvSpPr>
          <p:cNvPr id="3" name="מציין מיקום תוכן 2">
            <a:extLst>
              <a:ext uri="{FF2B5EF4-FFF2-40B4-BE49-F238E27FC236}">
                <a16:creationId xmlns:a16="http://schemas.microsoft.com/office/drawing/2014/main" id="{AA5AC5DE-0CDB-C490-E81C-D8C0CDE042D8}"/>
              </a:ext>
            </a:extLst>
          </p:cNvPr>
          <p:cNvSpPr>
            <a:spLocks noGrp="1"/>
          </p:cNvSpPr>
          <p:nvPr>
            <p:ph idx="1"/>
          </p:nvPr>
        </p:nvSpPr>
        <p:spPr>
          <a:xfrm>
            <a:off x="5704114" y="1159930"/>
            <a:ext cx="6330811" cy="5010150"/>
          </a:xfrm>
        </p:spPr>
        <p:txBody>
          <a:bodyPr>
            <a:normAutofit/>
          </a:bodyPr>
          <a:lstStyle/>
          <a:p>
            <a:pPr marL="0" indent="0">
              <a:spcBef>
                <a:spcPts val="2400"/>
              </a:spcBef>
              <a:buNone/>
            </a:pPr>
            <a:r>
              <a:rPr lang="he-IL" sz="2200" dirty="0"/>
              <a:t>למה הערכה תרבותית "דרך המראה" של </a:t>
            </a:r>
            <a:r>
              <a:rPr lang="en-US" sz="2200" dirty="0"/>
              <a:t>GEN-AI</a:t>
            </a:r>
            <a:r>
              <a:rPr lang="he-IL" sz="2200" dirty="0"/>
              <a:t>?</a:t>
            </a:r>
            <a:endParaRPr lang="en-US" sz="2200" dirty="0"/>
          </a:p>
          <a:p>
            <a:pPr marL="0" indent="0">
              <a:spcBef>
                <a:spcPts val="2400"/>
              </a:spcBef>
              <a:buNone/>
              <a:tabLst>
                <a:tab pos="361950" algn="l"/>
              </a:tabLst>
            </a:pPr>
            <a:r>
              <a:rPr lang="he-IL" sz="2200" b="1" dirty="0"/>
              <a:t>"דרך המראה" </a:t>
            </a:r>
            <a:r>
              <a:rPr lang="he-IL" sz="2200" dirty="0"/>
              <a:t>🪞 מבט אחר, פרשני ולא מוחלט.</a:t>
            </a:r>
            <a:r>
              <a:rPr lang="en-US" sz="2200" dirty="0"/>
              <a:t> </a:t>
            </a:r>
            <a:r>
              <a:rPr lang="he-IL" sz="2200" dirty="0"/>
              <a:t>כמו אליס, אנחנו נכנסים למאורת הארנב של הבינה – למרחב פתוח </a:t>
            </a:r>
            <a:r>
              <a:rPr lang="en-US" sz="2200" dirty="0"/>
              <a:t>	</a:t>
            </a:r>
            <a:r>
              <a:rPr lang="he-IL" sz="2200" dirty="0"/>
              <a:t>שבו משמעות נוצרת תוך כדי תנועה. וזה לא אובייקטיבי!</a:t>
            </a:r>
          </a:p>
          <a:p>
            <a:pPr marL="0" indent="0">
              <a:spcBef>
                <a:spcPts val="2400"/>
              </a:spcBef>
              <a:buNone/>
            </a:pPr>
            <a:r>
              <a:rPr lang="en-US" sz="2200" dirty="0"/>
              <a:t> </a:t>
            </a:r>
            <a:r>
              <a:rPr lang="en-US" sz="2200" b="1" dirty="0"/>
              <a:t>GEN-AI</a:t>
            </a:r>
            <a:r>
              <a:rPr lang="en-US" sz="2200" dirty="0"/>
              <a:t> </a:t>
            </a:r>
            <a:r>
              <a:rPr lang="he-IL" sz="2200" dirty="0"/>
              <a:t>🤖</a:t>
            </a:r>
            <a:r>
              <a:rPr lang="en-US" sz="2200" dirty="0"/>
              <a:t> </a:t>
            </a:r>
            <a:r>
              <a:rPr lang="he-IL" sz="2200" dirty="0"/>
              <a:t>מראה קוגניטיבית - מדמה, משקפת, מערערת. לא מקור אמת – אלא סטטיסטיקה של מילים מחייבת בדיקה, סינון ושיפוט אנושי.</a:t>
            </a:r>
          </a:p>
          <a:p>
            <a:pPr marL="0" indent="0">
              <a:spcBef>
                <a:spcPts val="2400"/>
              </a:spcBef>
              <a:buNone/>
            </a:pPr>
            <a:r>
              <a:rPr lang="en-US" sz="2200" b="1" dirty="0"/>
              <a:t>CBSA</a:t>
            </a:r>
            <a:r>
              <a:rPr lang="he-IL" sz="2400" dirty="0"/>
              <a:t>🕸️ </a:t>
            </a:r>
            <a:r>
              <a:rPr lang="he-IL" sz="2200" dirty="0"/>
              <a:t>מסגרת שיטתית שמוטמעת בכלי </a:t>
            </a:r>
            <a:r>
              <a:rPr lang="en-US" sz="2200" dirty="0"/>
              <a:t>AI</a:t>
            </a:r>
            <a:r>
              <a:rPr lang="he-IL" sz="2200" dirty="0"/>
              <a:t> .</a:t>
            </a:r>
            <a:r>
              <a:rPr lang="en-US" sz="2200" dirty="0"/>
              <a:t> </a:t>
            </a:r>
            <a:r>
              <a:rPr lang="he-IL" sz="2200" dirty="0"/>
              <a:t>זו משתלבת   כשותפה  ביקורתית, לא מחליפה את החשיבה, אלא מעמיקה אותה.</a:t>
            </a:r>
          </a:p>
          <a:p>
            <a:pPr marL="0" indent="0">
              <a:spcBef>
                <a:spcPts val="2400"/>
              </a:spcBef>
              <a:buNone/>
            </a:pPr>
            <a:r>
              <a:rPr lang="he-IL" sz="2200" b="1" dirty="0"/>
              <a:t>אוריינות </a:t>
            </a:r>
            <a:r>
              <a:rPr lang="en-US" sz="2200" b="1" dirty="0"/>
              <a:t>AI </a:t>
            </a:r>
            <a:r>
              <a:rPr lang="he-IL" sz="2200" dirty="0"/>
              <a:t> </a:t>
            </a:r>
            <a:r>
              <a:rPr lang="he-IL" sz="2400" dirty="0"/>
              <a:t>🧠</a:t>
            </a:r>
            <a:r>
              <a:rPr lang="en-US" sz="2200" dirty="0"/>
              <a:t> </a:t>
            </a:r>
            <a:r>
              <a:rPr lang="he-IL" sz="2200" dirty="0"/>
              <a:t>איך להשתמש בכלים חכמים באחריות מקצועית.</a:t>
            </a:r>
          </a:p>
          <a:p>
            <a:pPr>
              <a:spcBef>
                <a:spcPts val="2400"/>
              </a:spcBef>
            </a:pPr>
            <a:endParaRPr lang="he-IL" dirty="0"/>
          </a:p>
        </p:txBody>
      </p:sp>
      <p:sp>
        <p:nvSpPr>
          <p:cNvPr id="4" name="מציין מיקום של מספר שקופית 3">
            <a:extLst>
              <a:ext uri="{FF2B5EF4-FFF2-40B4-BE49-F238E27FC236}">
                <a16:creationId xmlns:a16="http://schemas.microsoft.com/office/drawing/2014/main" id="{1A3E910C-6991-1DD2-F79D-AEB6DE99078E}"/>
              </a:ext>
            </a:extLst>
          </p:cNvPr>
          <p:cNvSpPr>
            <a:spLocks noGrp="1"/>
          </p:cNvSpPr>
          <p:nvPr>
            <p:ph type="sldNum" sz="quarter" idx="12"/>
          </p:nvPr>
        </p:nvSpPr>
        <p:spPr>
          <a:xfrm>
            <a:off x="838200" y="6309484"/>
            <a:ext cx="664029" cy="445879"/>
          </a:xfrm>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E63CF5B-B534-4D8E-A4F2-6F99BE4EEAF5}" type="slidenum">
              <a:rPr kumimoji="0" lang="he-IL" sz="2000" b="0" i="0" u="none" strike="noStrike" kern="1200" cap="none" spc="0" normalizeH="0" baseline="0" noProof="0" smtClean="0">
                <a:ln>
                  <a:noFill/>
                </a:ln>
                <a:solidFill>
                  <a:prstClr val="black">
                    <a:tint val="82000"/>
                  </a:prstClr>
                </a:solidFill>
                <a:effectLst/>
                <a:uLnTx/>
                <a:uFillTx/>
                <a:latin typeface="Calibri"/>
                <a:ea typeface="+mn-ea"/>
                <a:cs typeface="Calibri"/>
              </a:rPr>
              <a:pPr marL="0" marR="0" lvl="0" indent="0" algn="l" defTabSz="914400" rtl="1" eaLnBrk="1" fontAlgn="auto" latinLnBrk="0" hangingPunct="1">
                <a:lnSpc>
                  <a:spcPct val="100000"/>
                </a:lnSpc>
                <a:spcBef>
                  <a:spcPts val="0"/>
                </a:spcBef>
                <a:spcAft>
                  <a:spcPts val="0"/>
                </a:spcAft>
                <a:buClrTx/>
                <a:buSzTx/>
                <a:buFontTx/>
                <a:buNone/>
                <a:tabLst/>
                <a:defRPr/>
              </a:pPr>
              <a:t>24</a:t>
            </a:fld>
            <a:endParaRPr kumimoji="0" lang="he-IL" sz="2000" b="0" i="0" u="none" strike="noStrike" kern="1200" cap="none" spc="0" normalizeH="0" baseline="0" noProof="0">
              <a:ln>
                <a:noFill/>
              </a:ln>
              <a:solidFill>
                <a:prstClr val="black">
                  <a:tint val="82000"/>
                </a:prstClr>
              </a:solidFill>
              <a:effectLst/>
              <a:uLnTx/>
              <a:uFillTx/>
              <a:latin typeface="Calibri"/>
              <a:ea typeface="+mn-ea"/>
              <a:cs typeface="Calibri"/>
            </a:endParaRPr>
          </a:p>
        </p:txBody>
      </p:sp>
      <p:pic>
        <p:nvPicPr>
          <p:cNvPr id="8" name="תמונה 7" descr="תמונה שמכילה לבוש, תמונה, בניין, אומנות&#10;&#10;התיאור נוצר באופן אוטומטי">
            <a:extLst>
              <a:ext uri="{FF2B5EF4-FFF2-40B4-BE49-F238E27FC236}">
                <a16:creationId xmlns:a16="http://schemas.microsoft.com/office/drawing/2014/main" id="{E8BB9B26-1247-898C-CFA3-32C92E8BAA46}"/>
              </a:ext>
            </a:extLst>
          </p:cNvPr>
          <p:cNvPicPr>
            <a:picLocks noChangeAspect="1"/>
          </p:cNvPicPr>
          <p:nvPr/>
        </p:nvPicPr>
        <p:blipFill>
          <a:blip r:embed="rId3" cstate="screen">
            <a:extLst>
              <a:ext uri="{28A0092B-C50C-407E-A947-70E740481C1C}">
                <a14:useLocalDpi xmlns:a14="http://schemas.microsoft.com/office/drawing/2010/main"/>
              </a:ext>
            </a:extLst>
          </a:blip>
          <a:srcRect r="-3" b="-3"/>
          <a:stretch/>
        </p:blipFill>
        <p:spPr>
          <a:xfrm>
            <a:off x="229647" y="554152"/>
            <a:ext cx="5483792" cy="5483792"/>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Tree>
    <p:extLst>
      <p:ext uri="{BB962C8B-B14F-4D97-AF65-F5344CB8AC3E}">
        <p14:creationId xmlns:p14="http://schemas.microsoft.com/office/powerpoint/2010/main" val="6381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1768695-5D0C-69A7-1A70-41562D92866B}"/>
              </a:ext>
            </a:extLst>
          </p:cNvPr>
          <p:cNvSpPr>
            <a:spLocks noGrp="1"/>
          </p:cNvSpPr>
          <p:nvPr>
            <p:ph type="title"/>
          </p:nvPr>
        </p:nvSpPr>
        <p:spPr>
          <a:xfrm>
            <a:off x="838200" y="365125"/>
            <a:ext cx="10515600" cy="668545"/>
          </a:xfrm>
        </p:spPr>
        <p:txBody>
          <a:bodyPr>
            <a:normAutofit fontScale="90000"/>
          </a:bodyPr>
          <a:lstStyle/>
          <a:p>
            <a:r>
              <a:rPr lang="he-IL" dirty="0"/>
              <a:t>מהי המיומנות החשובה בעידן ה </a:t>
            </a:r>
            <a:r>
              <a:rPr lang="en-US" dirty="0"/>
              <a:t>AI</a:t>
            </a:r>
            <a:endParaRPr lang="he-IL" dirty="0"/>
          </a:p>
        </p:txBody>
      </p:sp>
      <p:sp>
        <p:nvSpPr>
          <p:cNvPr id="3" name="מציין מיקום תוכן 2">
            <a:extLst>
              <a:ext uri="{FF2B5EF4-FFF2-40B4-BE49-F238E27FC236}">
                <a16:creationId xmlns:a16="http://schemas.microsoft.com/office/drawing/2014/main" id="{21007386-03FE-89B7-2CE6-2E306D7B00CD}"/>
              </a:ext>
            </a:extLst>
          </p:cNvPr>
          <p:cNvSpPr>
            <a:spLocks noGrp="1"/>
          </p:cNvSpPr>
          <p:nvPr>
            <p:ph idx="1"/>
          </p:nvPr>
        </p:nvSpPr>
        <p:spPr>
          <a:xfrm>
            <a:off x="5098368" y="1166813"/>
            <a:ext cx="6452772" cy="5691187"/>
          </a:xfrm>
        </p:spPr>
        <p:txBody>
          <a:bodyPr>
            <a:noAutofit/>
          </a:bodyPr>
          <a:lstStyle/>
          <a:p>
            <a:pPr marL="342900" indent="-342900">
              <a:spcBef>
                <a:spcPts val="1800"/>
              </a:spcBef>
              <a:buFont typeface="+mj-lt"/>
              <a:buAutoNum type="arabicPeriod"/>
            </a:pPr>
            <a:r>
              <a:rPr lang="he-IL" sz="2400" b="1" dirty="0"/>
              <a:t>אוריינות </a:t>
            </a:r>
            <a:r>
              <a:rPr lang="en-US" sz="2400" b="1" dirty="0"/>
              <a:t>AI </a:t>
            </a:r>
            <a:r>
              <a:rPr lang="he-IL" sz="2400" dirty="0"/>
              <a:t> 🧠</a:t>
            </a:r>
            <a:r>
              <a:rPr lang="en-US" sz="2400" dirty="0"/>
              <a:t> </a:t>
            </a:r>
            <a:r>
              <a:rPr lang="he-IL" sz="2400" dirty="0"/>
              <a:t>איך להשתמש בכלים חכמים באחריות מקצועית.</a:t>
            </a:r>
          </a:p>
          <a:p>
            <a:pPr marL="342900" indent="-342900">
              <a:spcBef>
                <a:spcPts val="1800"/>
              </a:spcBef>
              <a:buFont typeface="+mj-lt"/>
              <a:buAutoNum type="arabicPeriod"/>
            </a:pPr>
            <a:r>
              <a:rPr lang="he-IL" sz="2400" dirty="0">
                <a:hlinkClick r:id="rId3"/>
              </a:rPr>
              <a:t>הופעת ה</a:t>
            </a:r>
            <a:r>
              <a:rPr lang="en-US" sz="2400" dirty="0">
                <a:hlinkClick r:id="rId3"/>
              </a:rPr>
              <a:t>AI</a:t>
            </a:r>
            <a:r>
              <a:rPr lang="he-IL" sz="2400" dirty="0">
                <a:hlinkClick r:id="rId3"/>
              </a:rPr>
              <a:t> מקבילה (אולי) להמצאת הכתב</a:t>
            </a:r>
            <a:endParaRPr lang="he-IL" sz="2400" dirty="0"/>
          </a:p>
          <a:p>
            <a:pPr marL="342900" indent="-342900">
              <a:spcBef>
                <a:spcPts val="1800"/>
              </a:spcBef>
              <a:buFont typeface="+mj-lt"/>
              <a:buAutoNum type="arabicPeriod"/>
            </a:pPr>
            <a:r>
              <a:rPr lang="en-US" sz="2400" b="1" dirty="0"/>
              <a:t>Human In The Loop </a:t>
            </a:r>
            <a:endParaRPr lang="he-IL" sz="2400" b="1" dirty="0"/>
          </a:p>
          <a:p>
            <a:pPr marL="342900" indent="-342900">
              <a:spcBef>
                <a:spcPts val="1800"/>
              </a:spcBef>
              <a:buFont typeface="+mj-lt"/>
              <a:buAutoNum type="arabicPeriod"/>
            </a:pPr>
            <a:r>
              <a:rPr lang="he-IL" sz="2400" b="1" dirty="0"/>
              <a:t>חיזוק יכולות אנושיות </a:t>
            </a:r>
            <a:r>
              <a:rPr lang="he-IL" sz="2400" dirty="0"/>
              <a:t>: </a:t>
            </a:r>
            <a:r>
              <a:rPr lang="he-IL" sz="2400" dirty="0" err="1"/>
              <a:t>אינטילגנציה</a:t>
            </a:r>
            <a:r>
              <a:rPr lang="he-IL" sz="2400" dirty="0"/>
              <a:t> רגשית, ביקורתיות, שיפוט אתי, מגע בלתי אמצעי עם המציאות</a:t>
            </a:r>
          </a:p>
          <a:p>
            <a:pPr marL="342900" indent="-342900">
              <a:spcBef>
                <a:spcPts val="1800"/>
              </a:spcBef>
              <a:buFont typeface="+mj-lt"/>
              <a:buAutoNum type="arabicPeriod"/>
            </a:pPr>
            <a:r>
              <a:rPr lang="he-IL" sz="2400" b="1" dirty="0"/>
              <a:t>כל מקצוע בעתיד</a:t>
            </a:r>
            <a:r>
              <a:rPr lang="en-US" sz="2400" b="1" dirty="0"/>
              <a:t> </a:t>
            </a:r>
            <a:r>
              <a:rPr lang="he-IL" sz="2400" b="1" dirty="0"/>
              <a:t>עלול מיומנות של פיקוח על </a:t>
            </a:r>
            <a:r>
              <a:rPr lang="en-US" sz="2400" b="1" dirty="0"/>
              <a:t>AI</a:t>
            </a:r>
            <a:endParaRPr lang="he-IL" sz="2400" b="1" dirty="0"/>
          </a:p>
          <a:p>
            <a:pPr marL="342900" indent="-342900">
              <a:spcBef>
                <a:spcPts val="1800"/>
              </a:spcBef>
              <a:buFont typeface="+mj-lt"/>
              <a:buAutoNum type="arabicPeriod"/>
            </a:pPr>
            <a:endParaRPr lang="he-IL" sz="2400" b="1" dirty="0"/>
          </a:p>
          <a:p>
            <a:pPr marL="342900" indent="-342900">
              <a:spcBef>
                <a:spcPts val="1800"/>
              </a:spcBef>
              <a:buFont typeface="+mj-lt"/>
              <a:buAutoNum type="arabicPeriod"/>
            </a:pPr>
            <a:endParaRPr lang="he-IL" sz="2000" b="1" dirty="0"/>
          </a:p>
        </p:txBody>
      </p:sp>
      <p:sp>
        <p:nvSpPr>
          <p:cNvPr id="4" name="מציין מיקום של מספר שקופית 3">
            <a:extLst>
              <a:ext uri="{FF2B5EF4-FFF2-40B4-BE49-F238E27FC236}">
                <a16:creationId xmlns:a16="http://schemas.microsoft.com/office/drawing/2014/main" id="{47B69DFC-065E-AAD5-5580-5C89CFF50B75}"/>
              </a:ext>
            </a:extLst>
          </p:cNvPr>
          <p:cNvSpPr>
            <a:spLocks noGrp="1"/>
          </p:cNvSpPr>
          <p:nvPr>
            <p:ph type="sldNum" sz="quarter" idx="12"/>
          </p:nvPr>
        </p:nvSpPr>
        <p:spPr>
          <a:xfrm>
            <a:off x="838200" y="6356350"/>
            <a:ext cx="473765" cy="365125"/>
          </a:xfrm>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41096A9E-3A03-452F-801E-A472F081A5F4}" type="slidenum">
              <a:rPr kumimoji="0" lang="he-IL" sz="1200" b="0" i="0" u="none" strike="noStrike" kern="1200" cap="none" spc="0" normalizeH="0" baseline="0" noProof="0" smtClean="0">
                <a:ln>
                  <a:noFill/>
                </a:ln>
                <a:solidFill>
                  <a:prstClr val="black">
                    <a:tint val="82000"/>
                  </a:prstClr>
                </a:solidFill>
                <a:effectLst/>
                <a:uLnTx/>
                <a:uFillTx/>
                <a:latin typeface="Calibri"/>
                <a:ea typeface="+mn-ea"/>
                <a:cs typeface="Calibri"/>
              </a:rPr>
              <a:pPr marL="0" marR="0" lvl="0" indent="0" algn="l" defTabSz="914400" rtl="1" eaLnBrk="1" fontAlgn="auto" latinLnBrk="0" hangingPunct="1">
                <a:lnSpc>
                  <a:spcPct val="100000"/>
                </a:lnSpc>
                <a:spcBef>
                  <a:spcPts val="0"/>
                </a:spcBef>
                <a:spcAft>
                  <a:spcPts val="0"/>
                </a:spcAft>
                <a:buClrTx/>
                <a:buSzTx/>
                <a:buFontTx/>
                <a:buNone/>
                <a:tabLst/>
                <a:defRPr/>
              </a:pPr>
              <a:t>25</a:t>
            </a:fld>
            <a:endParaRPr kumimoji="0" lang="he-IL" sz="1200" b="0" i="0" u="none" strike="noStrike" kern="1200" cap="none" spc="0" normalizeH="0" baseline="0" noProof="0">
              <a:ln>
                <a:noFill/>
              </a:ln>
              <a:solidFill>
                <a:prstClr val="black">
                  <a:tint val="82000"/>
                </a:prstClr>
              </a:solidFill>
              <a:effectLst/>
              <a:uLnTx/>
              <a:uFillTx/>
              <a:latin typeface="Calibri"/>
              <a:ea typeface="+mn-ea"/>
              <a:cs typeface="Calibri"/>
            </a:endParaRPr>
          </a:p>
        </p:txBody>
      </p:sp>
      <p:sp>
        <p:nvSpPr>
          <p:cNvPr id="10" name="מציין מיקום תוכן 2">
            <a:extLst>
              <a:ext uri="{FF2B5EF4-FFF2-40B4-BE49-F238E27FC236}">
                <a16:creationId xmlns:a16="http://schemas.microsoft.com/office/drawing/2014/main" id="{0C606014-7C2A-BD56-CCF8-A4BFD7446DAB}"/>
              </a:ext>
            </a:extLst>
          </p:cNvPr>
          <p:cNvSpPr txBox="1">
            <a:spLocks/>
          </p:cNvSpPr>
          <p:nvPr/>
        </p:nvSpPr>
        <p:spPr>
          <a:xfrm>
            <a:off x="1" y="1166813"/>
            <a:ext cx="4989966" cy="5162550"/>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r" defTabSz="914400" rtl="1"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he-IL" sz="1800" b="0" i="0" u="none" strike="noStrike" kern="1200" cap="none" spc="0" normalizeH="0" baseline="0" noProof="0" dirty="0">
              <a:ln>
                <a:noFill/>
              </a:ln>
              <a:solidFill>
                <a:prstClr val="black"/>
              </a:solidFill>
              <a:effectLst/>
              <a:uLnTx/>
              <a:uFillTx/>
              <a:latin typeface="Calibri"/>
              <a:ea typeface="+mn-ea"/>
              <a:cs typeface="Calibri"/>
            </a:endParaRPr>
          </a:p>
          <a:p>
            <a:pPr marL="685800" marR="0" lvl="1" indent="-228600" algn="r" defTabSz="914400" rtl="1"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he-IL" sz="1800" b="0" i="0" u="none" strike="noStrike" kern="1200" cap="none" spc="0" normalizeH="0" baseline="0" noProof="0" dirty="0">
              <a:ln>
                <a:noFill/>
              </a:ln>
              <a:solidFill>
                <a:prstClr val="black"/>
              </a:solidFill>
              <a:effectLst/>
              <a:uLnTx/>
              <a:uFillTx/>
              <a:latin typeface="Calibri"/>
              <a:ea typeface="+mn-ea"/>
              <a:cs typeface="Calibri"/>
            </a:endParaRPr>
          </a:p>
          <a:p>
            <a:pPr marL="685800" marR="0" lvl="1" indent="-228600" algn="r" defTabSz="914400" rtl="1"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he-IL" sz="1800" b="0" i="0" u="none" strike="noStrike" kern="1200" cap="none" spc="0" normalizeH="0" baseline="0" noProof="0" dirty="0">
              <a:ln>
                <a:noFill/>
              </a:ln>
              <a:solidFill>
                <a:prstClr val="black"/>
              </a:solidFill>
              <a:effectLst/>
              <a:uLnTx/>
              <a:uFillTx/>
              <a:latin typeface="Calibri"/>
              <a:ea typeface="+mn-ea"/>
              <a:cs typeface="Calibri"/>
            </a:endParaRPr>
          </a:p>
        </p:txBody>
      </p:sp>
      <p:pic>
        <p:nvPicPr>
          <p:cNvPr id="12" name="Picture 2">
            <a:extLst>
              <a:ext uri="{FF2B5EF4-FFF2-40B4-BE49-F238E27FC236}">
                <a16:creationId xmlns:a16="http://schemas.microsoft.com/office/drawing/2014/main" id="{EF17B2EE-06F8-8940-6328-B1B8D9C7F9E6}"/>
              </a:ext>
            </a:extLst>
          </p:cNvPr>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90209" y="4688472"/>
            <a:ext cx="3517950" cy="19700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045FCD17-8FDC-DB8A-1EAB-1E2F108827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984" y="204979"/>
            <a:ext cx="2882231" cy="4323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362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E79A8-899C-BCEA-A7EA-ADBDBCDC5954}"/>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D3D2B2E9-32F3-9786-A9CB-9955D6466394}"/>
              </a:ext>
            </a:extLst>
          </p:cNvPr>
          <p:cNvSpPr>
            <a:spLocks noGrp="1"/>
          </p:cNvSpPr>
          <p:nvPr>
            <p:ph type="title"/>
          </p:nvPr>
        </p:nvSpPr>
        <p:spPr>
          <a:xfrm>
            <a:off x="838200" y="365125"/>
            <a:ext cx="10515600" cy="668545"/>
          </a:xfrm>
        </p:spPr>
        <p:txBody>
          <a:bodyPr>
            <a:normAutofit fontScale="90000"/>
          </a:bodyPr>
          <a:lstStyle/>
          <a:p>
            <a:r>
              <a:rPr lang="he-IL" dirty="0"/>
              <a:t>סוף התנסות – העלאת תוצרים לדרייב</a:t>
            </a:r>
          </a:p>
        </p:txBody>
      </p:sp>
      <p:sp>
        <p:nvSpPr>
          <p:cNvPr id="3" name="מציין מיקום תוכן 2">
            <a:extLst>
              <a:ext uri="{FF2B5EF4-FFF2-40B4-BE49-F238E27FC236}">
                <a16:creationId xmlns:a16="http://schemas.microsoft.com/office/drawing/2014/main" id="{359E8AA3-C709-068C-22F2-83D716B10B9D}"/>
              </a:ext>
            </a:extLst>
          </p:cNvPr>
          <p:cNvSpPr>
            <a:spLocks noGrp="1"/>
          </p:cNvSpPr>
          <p:nvPr>
            <p:ph idx="1"/>
          </p:nvPr>
        </p:nvSpPr>
        <p:spPr>
          <a:xfrm>
            <a:off x="838200" y="1166191"/>
            <a:ext cx="10515600" cy="5010772"/>
          </a:xfrm>
        </p:spPr>
        <p:txBody>
          <a:bodyPr/>
          <a:lstStyle/>
          <a:p>
            <a:pPr marL="457200" indent="-457200">
              <a:buFont typeface="+mj-lt"/>
              <a:buAutoNum type="arabicPeriod"/>
            </a:pPr>
            <a:r>
              <a:rPr lang="he-IL" dirty="0"/>
              <a:t> </a:t>
            </a:r>
            <a:r>
              <a:rPr lang="he-IL" dirty="0">
                <a:hlinkClick r:id="rId2"/>
              </a:rPr>
              <a:t>העלו לכאן את התוצרים – לניתוח </a:t>
            </a:r>
            <a:r>
              <a:rPr lang="en-US" dirty="0">
                <a:hlinkClick r:id="rId2"/>
              </a:rPr>
              <a:t> AI </a:t>
            </a:r>
            <a:r>
              <a:rPr lang="he-IL" dirty="0">
                <a:hlinkClick r:id="rId2"/>
              </a:rPr>
              <a:t>כולל</a:t>
            </a:r>
            <a:r>
              <a:rPr lang="he-IL" dirty="0"/>
              <a:t> בשיעור הבא</a:t>
            </a:r>
            <a:endParaRPr lang="he-IL" dirty="0">
              <a:hlinkClick r:id="rId3"/>
            </a:endParaRPr>
          </a:p>
          <a:p>
            <a:endParaRPr lang="he-IL" dirty="0"/>
          </a:p>
          <a:p>
            <a:endParaRPr lang="he-IL" dirty="0"/>
          </a:p>
          <a:p>
            <a:endParaRPr lang="he-IL" dirty="0"/>
          </a:p>
        </p:txBody>
      </p:sp>
      <p:sp>
        <p:nvSpPr>
          <p:cNvPr id="4" name="מציין מיקום של מספר שקופית 3">
            <a:extLst>
              <a:ext uri="{FF2B5EF4-FFF2-40B4-BE49-F238E27FC236}">
                <a16:creationId xmlns:a16="http://schemas.microsoft.com/office/drawing/2014/main" id="{9CA5E72A-363A-D432-28B0-6ADEEF6A8C47}"/>
              </a:ext>
            </a:extLst>
          </p:cNvPr>
          <p:cNvSpPr>
            <a:spLocks noGrp="1"/>
          </p:cNvSpPr>
          <p:nvPr>
            <p:ph type="sldNum" sz="quarter" idx="12"/>
          </p:nvPr>
        </p:nvSpPr>
        <p:spPr>
          <a:xfrm>
            <a:off x="838200" y="6309484"/>
            <a:ext cx="664029" cy="445879"/>
          </a:xfrm>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E63CF5B-B534-4D8E-A4F2-6F99BE4EEAF5}" type="slidenum">
              <a:rPr kumimoji="0" lang="he-IL" sz="2000" b="0" i="0" u="none" strike="noStrike" kern="1200" cap="none" spc="0" normalizeH="0" baseline="0" noProof="0" smtClean="0">
                <a:ln>
                  <a:noFill/>
                </a:ln>
                <a:solidFill>
                  <a:prstClr val="black">
                    <a:tint val="82000"/>
                  </a:prstClr>
                </a:solidFill>
                <a:effectLst/>
                <a:uLnTx/>
                <a:uFillTx/>
                <a:latin typeface="Calibri"/>
                <a:ea typeface="+mn-ea"/>
                <a:cs typeface="Calibri"/>
              </a:rPr>
              <a:pPr marL="0" marR="0" lvl="0" indent="0" algn="l" defTabSz="914400" rtl="1" eaLnBrk="1" fontAlgn="auto" latinLnBrk="0" hangingPunct="1">
                <a:lnSpc>
                  <a:spcPct val="100000"/>
                </a:lnSpc>
                <a:spcBef>
                  <a:spcPts val="0"/>
                </a:spcBef>
                <a:spcAft>
                  <a:spcPts val="0"/>
                </a:spcAft>
                <a:buClrTx/>
                <a:buSzTx/>
                <a:buFontTx/>
                <a:buNone/>
                <a:tabLst/>
                <a:defRPr/>
              </a:pPr>
              <a:t>26</a:t>
            </a:fld>
            <a:endParaRPr kumimoji="0" lang="he-IL" sz="2000" b="0" i="0" u="none" strike="noStrike" kern="1200" cap="none" spc="0" normalizeH="0" baseline="0" noProof="0">
              <a:ln>
                <a:noFill/>
              </a:ln>
              <a:solidFill>
                <a:prstClr val="black">
                  <a:tint val="82000"/>
                </a:prstClr>
              </a:solidFill>
              <a:effectLst/>
              <a:uLnTx/>
              <a:uFillTx/>
              <a:latin typeface="Calibri"/>
              <a:ea typeface="+mn-ea"/>
              <a:cs typeface="Calibri"/>
            </a:endParaRPr>
          </a:p>
        </p:txBody>
      </p:sp>
      <p:pic>
        <p:nvPicPr>
          <p:cNvPr id="9" name="תמונה 8">
            <a:extLst>
              <a:ext uri="{FF2B5EF4-FFF2-40B4-BE49-F238E27FC236}">
                <a16:creationId xmlns:a16="http://schemas.microsoft.com/office/drawing/2014/main" id="{217E93F9-EF4B-6BF9-2B31-2ECF09F65ABB}"/>
              </a:ext>
            </a:extLst>
          </p:cNvPr>
          <p:cNvPicPr>
            <a:picLocks noChangeAspect="1"/>
          </p:cNvPicPr>
          <p:nvPr/>
        </p:nvPicPr>
        <p:blipFill>
          <a:blip r:embed="rId4"/>
          <a:stretch>
            <a:fillRect/>
          </a:stretch>
        </p:blipFill>
        <p:spPr>
          <a:xfrm>
            <a:off x="4793284" y="2187020"/>
            <a:ext cx="3762900" cy="4220164"/>
          </a:xfrm>
          <a:prstGeom prst="rect">
            <a:avLst/>
          </a:prstGeom>
        </p:spPr>
      </p:pic>
    </p:spTree>
    <p:extLst>
      <p:ext uri="{BB962C8B-B14F-4D97-AF65-F5344CB8AC3E}">
        <p14:creationId xmlns:p14="http://schemas.microsoft.com/office/powerpoint/2010/main" val="95606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descr="תמונה שמכילה טקסט, צילום מסך&#10;&#10;התיאור נוצר באופן אוטומטי">
            <a:extLst>
              <a:ext uri="{FF2B5EF4-FFF2-40B4-BE49-F238E27FC236}">
                <a16:creationId xmlns:a16="http://schemas.microsoft.com/office/drawing/2014/main" id="{92FAFC45-9FA8-6FC6-72EE-2A803AEB3B31}"/>
              </a:ext>
            </a:extLst>
          </p:cNvPr>
          <p:cNvPicPr>
            <a:picLocks noChangeAspect="1"/>
          </p:cNvPicPr>
          <p:nvPr/>
        </p:nvPicPr>
        <p:blipFill>
          <a:blip r:embed="rId3">
            <a:extLst>
              <a:ext uri="{28A0092B-C50C-407E-A947-70E740481C1C}">
                <a14:useLocalDpi xmlns:a14="http://schemas.microsoft.com/office/drawing/2010/main" val="0"/>
              </a:ext>
            </a:extLst>
          </a:blip>
          <a:srcRect t="29825"/>
          <a:stretch/>
        </p:blipFill>
        <p:spPr>
          <a:xfrm>
            <a:off x="-65314" y="2929179"/>
            <a:ext cx="12192000" cy="4075319"/>
          </a:xfrm>
          <a:prstGeom prst="rect">
            <a:avLst/>
          </a:prstGeom>
        </p:spPr>
      </p:pic>
      <p:sp>
        <p:nvSpPr>
          <p:cNvPr id="22" name="תיבת טקסט 21">
            <a:extLst>
              <a:ext uri="{FF2B5EF4-FFF2-40B4-BE49-F238E27FC236}">
                <a16:creationId xmlns:a16="http://schemas.microsoft.com/office/drawing/2014/main" id="{84C7E87F-D36C-24ED-C15A-94A3AC8DD172}"/>
              </a:ext>
            </a:extLst>
          </p:cNvPr>
          <p:cNvSpPr txBox="1"/>
          <p:nvPr/>
        </p:nvSpPr>
        <p:spPr>
          <a:xfrm>
            <a:off x="3159648" y="2193530"/>
            <a:ext cx="768287" cy="461665"/>
          </a:xfrm>
          <a:prstGeom prst="rect">
            <a:avLst/>
          </a:prstGeom>
          <a:noFill/>
        </p:spPr>
        <p:txBody>
          <a:bodyPr wrap="non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ptos" panose="02110004020202020204"/>
                <a:ea typeface="+mn-ea"/>
                <a:cs typeface="Calibri"/>
              </a:rPr>
              <a:t>C</a:t>
            </a:r>
            <a:r>
              <a:rPr kumimoji="0" lang="en-US" sz="1800" b="1" i="0" u="none" strike="noStrike" kern="1200" cap="none" spc="0" normalizeH="0" baseline="0" noProof="0" dirty="0">
                <a:ln>
                  <a:noFill/>
                </a:ln>
                <a:solidFill>
                  <a:srgbClr val="FF0000"/>
                </a:solidFill>
                <a:effectLst/>
                <a:uLnTx/>
                <a:uFillTx/>
                <a:latin typeface="Aptos" panose="02110004020202020204"/>
                <a:ea typeface="+mn-ea"/>
                <a:cs typeface="Calibri"/>
              </a:rPr>
              <a:t>hat</a:t>
            </a:r>
            <a:r>
              <a:rPr kumimoji="0" lang="en-US" sz="2400" b="0" i="0" u="none" strike="noStrike" kern="1200" cap="none" spc="0" normalizeH="0" baseline="0" noProof="0" dirty="0">
                <a:ln>
                  <a:noFill/>
                </a:ln>
                <a:solidFill>
                  <a:srgbClr val="FF0000"/>
                </a:solidFill>
                <a:effectLst/>
                <a:uLnTx/>
                <a:uFillTx/>
                <a:latin typeface="Aptos" panose="02110004020202020204"/>
                <a:ea typeface="+mn-ea"/>
                <a:cs typeface="Calibri"/>
              </a:rPr>
              <a:t> </a:t>
            </a:r>
            <a:endParaRPr kumimoji="0" lang="he-IL" sz="2400" b="0" i="0" u="none" strike="noStrike" kern="1200" cap="none" spc="0" normalizeH="0" baseline="0" noProof="0" dirty="0">
              <a:ln>
                <a:noFill/>
              </a:ln>
              <a:solidFill>
                <a:srgbClr val="FF0000"/>
              </a:solidFill>
              <a:effectLst/>
              <a:uLnTx/>
              <a:uFillTx/>
              <a:latin typeface="Aptos" panose="02110004020202020204"/>
              <a:ea typeface="+mn-ea"/>
              <a:cs typeface="Arial" panose="020B0604020202020204" pitchFamily="34" charset="0"/>
            </a:endParaRPr>
          </a:p>
        </p:txBody>
      </p:sp>
      <p:pic>
        <p:nvPicPr>
          <p:cNvPr id="20" name="תמונה 19" descr="דיוקן של חתלתול סיבירי">
            <a:extLst>
              <a:ext uri="{FF2B5EF4-FFF2-40B4-BE49-F238E27FC236}">
                <a16:creationId xmlns:a16="http://schemas.microsoft.com/office/drawing/2014/main" id="{5C2BF720-70CC-D913-EEE5-59F8E8EF7C9B}"/>
              </a:ext>
            </a:extLst>
          </p:cNvPr>
          <p:cNvPicPr>
            <a:picLocks noChangeAspect="1"/>
          </p:cNvPicPr>
          <p:nvPr/>
        </p:nvPicPr>
        <p:blipFill>
          <a:blip r:embed="rId4">
            <a:clrChange>
              <a:clrFrom>
                <a:srgbClr val="908AC6"/>
              </a:clrFrom>
              <a:clrTo>
                <a:srgbClr val="908AC6">
                  <a:alpha val="0"/>
                </a:srgbClr>
              </a:clrTo>
            </a:clrChange>
            <a:extLst>
              <a:ext uri="{28A0092B-C50C-407E-A947-70E740481C1C}">
                <a14:useLocalDpi xmlns:a14="http://schemas.microsoft.com/office/drawing/2010/main" val="0"/>
              </a:ext>
            </a:extLst>
          </a:blip>
          <a:stretch>
            <a:fillRect/>
          </a:stretch>
        </p:blipFill>
        <p:spPr>
          <a:xfrm>
            <a:off x="6604000" y="5068438"/>
            <a:ext cx="711200" cy="474134"/>
          </a:xfrm>
          <a:prstGeom prst="rect">
            <a:avLst/>
          </a:prstGeom>
        </p:spPr>
      </p:pic>
      <p:sp>
        <p:nvSpPr>
          <p:cNvPr id="2" name="כותרת 1">
            <a:extLst>
              <a:ext uri="{FF2B5EF4-FFF2-40B4-BE49-F238E27FC236}">
                <a16:creationId xmlns:a16="http://schemas.microsoft.com/office/drawing/2014/main" id="{64A31062-0744-B250-5CD8-7CC26F6D5765}"/>
              </a:ext>
            </a:extLst>
          </p:cNvPr>
          <p:cNvSpPr>
            <a:spLocks noGrp="1"/>
          </p:cNvSpPr>
          <p:nvPr>
            <p:ph type="title"/>
          </p:nvPr>
        </p:nvSpPr>
        <p:spPr>
          <a:xfrm>
            <a:off x="838200" y="365125"/>
            <a:ext cx="10515600" cy="668545"/>
          </a:xfrm>
        </p:spPr>
        <p:txBody>
          <a:bodyPr>
            <a:normAutofit/>
          </a:bodyPr>
          <a:lstStyle/>
          <a:p>
            <a:r>
              <a:rPr lang="en-US" dirty="0"/>
              <a:t>AI</a:t>
            </a:r>
            <a:r>
              <a:rPr lang="he-IL" dirty="0"/>
              <a:t> - ציר זמן</a:t>
            </a:r>
          </a:p>
        </p:txBody>
      </p:sp>
      <p:sp>
        <p:nvSpPr>
          <p:cNvPr id="4" name="מלבן 3">
            <a:extLst>
              <a:ext uri="{FF2B5EF4-FFF2-40B4-BE49-F238E27FC236}">
                <a16:creationId xmlns:a16="http://schemas.microsoft.com/office/drawing/2014/main" id="{560ECDA6-B0A7-695A-66A2-C4A1AAC1B126}"/>
              </a:ext>
            </a:extLst>
          </p:cNvPr>
          <p:cNvSpPr/>
          <p:nvPr/>
        </p:nvSpPr>
        <p:spPr>
          <a:xfrm>
            <a:off x="9363882" y="2295876"/>
            <a:ext cx="704510" cy="3333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ptos" panose="02110004020202020204"/>
                <a:ea typeface="+mn-ea"/>
                <a:cs typeface="Arial" panose="020B0604020202020204" pitchFamily="34" charset="0"/>
              </a:rPr>
              <a:t>GPT2</a:t>
            </a:r>
            <a:endParaRPr kumimoji="0" lang="he-IL" sz="1600" b="1" i="0" u="none" strike="noStrike" kern="1200" cap="none" spc="0" normalizeH="0" baseline="0" noProof="0" dirty="0">
              <a:ln>
                <a:noFill/>
              </a:ln>
              <a:solidFill>
                <a:srgbClr val="FF0000"/>
              </a:solidFill>
              <a:effectLst/>
              <a:uLnTx/>
              <a:uFillTx/>
              <a:latin typeface="Aptos" panose="02110004020202020204"/>
              <a:ea typeface="+mn-ea"/>
              <a:cs typeface="Arial" panose="020B0604020202020204" pitchFamily="34" charset="0"/>
            </a:endParaRPr>
          </a:p>
        </p:txBody>
      </p:sp>
      <p:sp>
        <p:nvSpPr>
          <p:cNvPr id="9" name="מלבן 8" hidden="1">
            <a:extLst>
              <a:ext uri="{FF2B5EF4-FFF2-40B4-BE49-F238E27FC236}">
                <a16:creationId xmlns:a16="http://schemas.microsoft.com/office/drawing/2014/main" id="{8734ECE6-4398-9B1A-6879-D200D7596866}"/>
              </a:ext>
            </a:extLst>
          </p:cNvPr>
          <p:cNvSpPr/>
          <p:nvPr/>
        </p:nvSpPr>
        <p:spPr>
          <a:xfrm>
            <a:off x="3988059" y="4406381"/>
            <a:ext cx="1563655" cy="19547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sp>
        <p:nvSpPr>
          <p:cNvPr id="10" name="מלבן 9" hidden="1">
            <a:extLst>
              <a:ext uri="{FF2B5EF4-FFF2-40B4-BE49-F238E27FC236}">
                <a16:creationId xmlns:a16="http://schemas.microsoft.com/office/drawing/2014/main" id="{D21C2F17-03EC-7496-D268-FFC15A311DCA}"/>
              </a:ext>
            </a:extLst>
          </p:cNvPr>
          <p:cNvSpPr/>
          <p:nvPr/>
        </p:nvSpPr>
        <p:spPr>
          <a:xfrm>
            <a:off x="5242249" y="3208334"/>
            <a:ext cx="1767324" cy="20897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sp>
        <p:nvSpPr>
          <p:cNvPr id="21" name="תיבת טקסט 20" hidden="1">
            <a:extLst>
              <a:ext uri="{FF2B5EF4-FFF2-40B4-BE49-F238E27FC236}">
                <a16:creationId xmlns:a16="http://schemas.microsoft.com/office/drawing/2014/main" id="{BE5DB1D4-236F-6739-04DD-9F2ECE670871}"/>
              </a:ext>
            </a:extLst>
          </p:cNvPr>
          <p:cNvSpPr txBox="1"/>
          <p:nvPr/>
        </p:nvSpPr>
        <p:spPr>
          <a:xfrm>
            <a:off x="9202406" y="4081367"/>
            <a:ext cx="984565" cy="369332"/>
          </a:xfrm>
          <a:prstGeom prst="rect">
            <a:avLst/>
          </a:prstGeom>
          <a:noFill/>
        </p:spPr>
        <p:txBody>
          <a:bodyPr wrap="non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ptos" panose="02110004020202020204"/>
                <a:ea typeface="+mn-ea"/>
                <a:cs typeface="Calibri"/>
              </a:rPr>
              <a:t>GEN-AI </a:t>
            </a:r>
            <a:endParaRPr kumimoji="0" lang="he-IL" sz="1800" b="1" i="0" u="none" strike="noStrike" kern="1200" cap="none" spc="0" normalizeH="0" baseline="0" noProof="0" dirty="0">
              <a:ln>
                <a:noFill/>
              </a:ln>
              <a:solidFill>
                <a:srgbClr val="FF0000"/>
              </a:solidFill>
              <a:effectLst/>
              <a:uLnTx/>
              <a:uFillTx/>
              <a:latin typeface="Aptos" panose="02110004020202020204"/>
              <a:ea typeface="+mn-ea"/>
              <a:cs typeface="Arial" panose="020B0604020202020204" pitchFamily="34" charset="0"/>
            </a:endParaRPr>
          </a:p>
        </p:txBody>
      </p:sp>
      <p:sp>
        <p:nvSpPr>
          <p:cNvPr id="13" name="מלבן 12" hidden="1">
            <a:extLst>
              <a:ext uri="{FF2B5EF4-FFF2-40B4-BE49-F238E27FC236}">
                <a16:creationId xmlns:a16="http://schemas.microsoft.com/office/drawing/2014/main" id="{4AA22E28-8C89-6875-9870-2984436A1B9B}"/>
              </a:ext>
            </a:extLst>
          </p:cNvPr>
          <p:cNvSpPr/>
          <p:nvPr/>
        </p:nvSpPr>
        <p:spPr>
          <a:xfrm>
            <a:off x="9234247" y="2929179"/>
            <a:ext cx="2737264" cy="38430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sp>
        <p:nvSpPr>
          <p:cNvPr id="12" name="מלבן 11" hidden="1">
            <a:extLst>
              <a:ext uri="{FF2B5EF4-FFF2-40B4-BE49-F238E27FC236}">
                <a16:creationId xmlns:a16="http://schemas.microsoft.com/office/drawing/2014/main" id="{2230C227-F2D6-5818-1A83-7270359EF177}"/>
              </a:ext>
            </a:extLst>
          </p:cNvPr>
          <p:cNvSpPr/>
          <p:nvPr/>
        </p:nvSpPr>
        <p:spPr>
          <a:xfrm>
            <a:off x="7590503" y="3035554"/>
            <a:ext cx="1767325" cy="22692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rPr>
              <a:t>GPT2</a:t>
            </a:r>
            <a:endParaRPr kumimoji="0" lang="he-IL"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p:txBody>
      </p:sp>
      <p:sp>
        <p:nvSpPr>
          <p:cNvPr id="11" name="מלבן 10" hidden="1">
            <a:extLst>
              <a:ext uri="{FF2B5EF4-FFF2-40B4-BE49-F238E27FC236}">
                <a16:creationId xmlns:a16="http://schemas.microsoft.com/office/drawing/2014/main" id="{4AAC9E5E-8024-AC7D-7850-C6845AD1ABC4}"/>
              </a:ext>
            </a:extLst>
          </p:cNvPr>
          <p:cNvSpPr/>
          <p:nvPr/>
        </p:nvSpPr>
        <p:spPr>
          <a:xfrm>
            <a:off x="6440454" y="4338911"/>
            <a:ext cx="1643744" cy="20897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pic>
        <p:nvPicPr>
          <p:cNvPr id="19" name="תמונה 18">
            <a:extLst>
              <a:ext uri="{FF2B5EF4-FFF2-40B4-BE49-F238E27FC236}">
                <a16:creationId xmlns:a16="http://schemas.microsoft.com/office/drawing/2014/main" id="{09C1EBB1-2DEE-5BBC-9F72-3B5D55114766}"/>
              </a:ext>
            </a:extLst>
          </p:cNvPr>
          <p:cNvPicPr>
            <a:picLocks noChangeAspect="1"/>
          </p:cNvPicPr>
          <p:nvPr/>
        </p:nvPicPr>
        <p:blipFill>
          <a:blip r:embed="rId5"/>
          <a:stretch>
            <a:fillRect/>
          </a:stretch>
        </p:blipFill>
        <p:spPr>
          <a:xfrm>
            <a:off x="3239848" y="2731993"/>
            <a:ext cx="534322" cy="836564"/>
          </a:xfrm>
          <a:prstGeom prst="rect">
            <a:avLst/>
          </a:prstGeom>
        </p:spPr>
      </p:pic>
      <p:sp>
        <p:nvSpPr>
          <p:cNvPr id="3" name="מלבן 2">
            <a:extLst>
              <a:ext uri="{FF2B5EF4-FFF2-40B4-BE49-F238E27FC236}">
                <a16:creationId xmlns:a16="http://schemas.microsoft.com/office/drawing/2014/main" id="{C77E17B3-FE21-6DAC-87EB-196ECD883F99}"/>
              </a:ext>
            </a:extLst>
          </p:cNvPr>
          <p:cNvSpPr/>
          <p:nvPr/>
        </p:nvSpPr>
        <p:spPr>
          <a:xfrm>
            <a:off x="8972938" y="6029325"/>
            <a:ext cx="261675" cy="561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Calibri"/>
              <a:ea typeface="+mn-ea"/>
              <a:cs typeface="Calibri"/>
            </a:endParaRPr>
          </a:p>
        </p:txBody>
      </p:sp>
      <p:sp>
        <p:nvSpPr>
          <p:cNvPr id="8" name="מלבן 7" hidden="1">
            <a:extLst>
              <a:ext uri="{FF2B5EF4-FFF2-40B4-BE49-F238E27FC236}">
                <a16:creationId xmlns:a16="http://schemas.microsoft.com/office/drawing/2014/main" id="{5078C138-38C5-D426-EB42-C660C0E06306}"/>
              </a:ext>
            </a:extLst>
          </p:cNvPr>
          <p:cNvSpPr/>
          <p:nvPr/>
        </p:nvSpPr>
        <p:spPr>
          <a:xfrm>
            <a:off x="2873828" y="2286000"/>
            <a:ext cx="1455575" cy="30977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sp>
        <p:nvSpPr>
          <p:cNvPr id="5" name="מלבן 4" hidden="1">
            <a:extLst>
              <a:ext uri="{FF2B5EF4-FFF2-40B4-BE49-F238E27FC236}">
                <a16:creationId xmlns:a16="http://schemas.microsoft.com/office/drawing/2014/main" id="{8AC22835-7985-6ECE-FF50-BB0845A13CC8}"/>
              </a:ext>
            </a:extLst>
          </p:cNvPr>
          <p:cNvSpPr/>
          <p:nvPr/>
        </p:nvSpPr>
        <p:spPr>
          <a:xfrm>
            <a:off x="6440004" y="1663986"/>
            <a:ext cx="874746" cy="22692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Calibri"/>
              <a:ea typeface="+mn-ea"/>
              <a:cs typeface="Calibri"/>
            </a:endParaRPr>
          </a:p>
        </p:txBody>
      </p:sp>
      <p:pic>
        <p:nvPicPr>
          <p:cNvPr id="6" name="תמונה 5" hidden="1">
            <a:extLst>
              <a:ext uri="{FF2B5EF4-FFF2-40B4-BE49-F238E27FC236}">
                <a16:creationId xmlns:a16="http://schemas.microsoft.com/office/drawing/2014/main" id="{820FA13E-B700-940C-2D58-AF73B0C7F0EB}"/>
              </a:ext>
            </a:extLst>
          </p:cNvPr>
          <p:cNvPicPr>
            <a:picLocks noChangeAspect="1"/>
          </p:cNvPicPr>
          <p:nvPr/>
        </p:nvPicPr>
        <p:blipFill>
          <a:blip r:embed="rId6"/>
          <a:srcRect l="2911" t="15703" r="5066" b="4313"/>
          <a:stretch/>
        </p:blipFill>
        <p:spPr>
          <a:xfrm>
            <a:off x="5296429" y="0"/>
            <a:ext cx="2967638" cy="2929179"/>
          </a:xfrm>
          <a:prstGeom prst="rect">
            <a:avLst/>
          </a:prstGeom>
        </p:spPr>
      </p:pic>
      <p:cxnSp>
        <p:nvCxnSpPr>
          <p:cNvPr id="14" name="מחבר ישר 13">
            <a:extLst>
              <a:ext uri="{FF2B5EF4-FFF2-40B4-BE49-F238E27FC236}">
                <a16:creationId xmlns:a16="http://schemas.microsoft.com/office/drawing/2014/main" id="{C4571E87-EF12-8E05-D44B-9448672BF809}"/>
              </a:ext>
            </a:extLst>
          </p:cNvPr>
          <p:cNvCxnSpPr>
            <a:cxnSpLocks/>
          </p:cNvCxnSpPr>
          <p:nvPr/>
        </p:nvCxnSpPr>
        <p:spPr>
          <a:xfrm flipH="1">
            <a:off x="3786683" y="2462528"/>
            <a:ext cx="5652000" cy="0"/>
          </a:xfrm>
          <a:prstGeom prst="line">
            <a:avLst/>
          </a:prstGeom>
          <a:ln>
            <a:solidFill>
              <a:srgbClr val="C00000"/>
            </a:solidFill>
            <a:prstDash val="dash"/>
          </a:ln>
        </p:spPr>
        <p:style>
          <a:lnRef idx="2">
            <a:schemeClr val="accent1"/>
          </a:lnRef>
          <a:fillRef idx="0">
            <a:schemeClr val="accent1"/>
          </a:fillRef>
          <a:effectRef idx="1">
            <a:schemeClr val="accent1"/>
          </a:effectRef>
          <a:fontRef idx="minor">
            <a:schemeClr val="tx1"/>
          </a:fontRef>
        </p:style>
      </p:cxnSp>
      <p:sp>
        <p:nvSpPr>
          <p:cNvPr id="15" name="מציין מיקום של מספר שקופית 14">
            <a:extLst>
              <a:ext uri="{FF2B5EF4-FFF2-40B4-BE49-F238E27FC236}">
                <a16:creationId xmlns:a16="http://schemas.microsoft.com/office/drawing/2014/main" id="{E6173770-D741-ADD3-97F9-86FB2225E32B}"/>
              </a:ext>
            </a:extLst>
          </p:cNvPr>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41096A9E-3A03-452F-801E-A472F081A5F4}" type="slidenum">
              <a:rPr kumimoji="0" lang="he-IL" sz="2000" b="0" i="0" u="none" strike="noStrike" kern="1200" cap="none" spc="0" normalizeH="0" baseline="0" noProof="0" smtClean="0">
                <a:ln>
                  <a:noFill/>
                </a:ln>
                <a:solidFill>
                  <a:prstClr val="black">
                    <a:tint val="82000"/>
                  </a:prstClr>
                </a:solidFill>
                <a:effectLst/>
                <a:uLnTx/>
                <a:uFillTx/>
                <a:latin typeface="Calibri"/>
                <a:ea typeface="+mn-ea"/>
                <a:cs typeface="Calibri"/>
              </a:rPr>
              <a:pPr marL="0" marR="0" lvl="0" indent="0" algn="l" defTabSz="914400" rtl="1" eaLnBrk="1" fontAlgn="auto" latinLnBrk="0" hangingPunct="1">
                <a:lnSpc>
                  <a:spcPct val="100000"/>
                </a:lnSpc>
                <a:spcBef>
                  <a:spcPts val="0"/>
                </a:spcBef>
                <a:spcAft>
                  <a:spcPts val="0"/>
                </a:spcAft>
                <a:buClrTx/>
                <a:buSzTx/>
                <a:buFontTx/>
                <a:buNone/>
                <a:tabLst/>
                <a:defRPr/>
              </a:pPr>
              <a:t>3</a:t>
            </a:fld>
            <a:endParaRPr kumimoji="0" lang="he-IL" sz="2000" b="0" i="0" u="none" strike="noStrike" kern="1200" cap="none" spc="0" normalizeH="0" baseline="0" noProof="0">
              <a:ln>
                <a:noFill/>
              </a:ln>
              <a:solidFill>
                <a:prstClr val="black">
                  <a:tint val="82000"/>
                </a:prstClr>
              </a:solidFill>
              <a:effectLst/>
              <a:uLnTx/>
              <a:uFillTx/>
              <a:latin typeface="Calibri"/>
              <a:ea typeface="+mn-ea"/>
              <a:cs typeface="Calibri"/>
            </a:endParaRPr>
          </a:p>
        </p:txBody>
      </p:sp>
    </p:spTree>
    <p:extLst>
      <p:ext uri="{BB962C8B-B14F-4D97-AF65-F5344CB8AC3E}">
        <p14:creationId xmlns:p14="http://schemas.microsoft.com/office/powerpoint/2010/main" val="352355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3" grpId="0" animBg="1"/>
      <p:bldP spid="12" grpId="0" animBg="1"/>
      <p:bldP spid="11" grpId="0" animBg="1"/>
      <p:bldP spid="3" grpId="0" animBg="1"/>
      <p:bldP spid="8"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F434-A6CE-920A-AE3A-1E88A3EEE1F4}"/>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6E71B379-0E20-1225-0F3F-E694A8314A73}"/>
              </a:ext>
            </a:extLst>
          </p:cNvPr>
          <p:cNvSpPr>
            <a:spLocks noGrp="1"/>
          </p:cNvSpPr>
          <p:nvPr>
            <p:ph type="title"/>
          </p:nvPr>
        </p:nvSpPr>
        <p:spPr>
          <a:xfrm>
            <a:off x="838200" y="365125"/>
            <a:ext cx="10515600" cy="668545"/>
          </a:xfrm>
        </p:spPr>
        <p:txBody>
          <a:bodyPr/>
          <a:lstStyle/>
          <a:p>
            <a:r>
              <a:rPr lang="he-IL" dirty="0">
                <a:hlinkClick r:id="rId3"/>
              </a:rPr>
              <a:t>ה</a:t>
            </a:r>
            <a:r>
              <a:rPr lang="en-US" dirty="0">
                <a:hlinkClick r:id="rId3"/>
              </a:rPr>
              <a:t>GPT</a:t>
            </a:r>
            <a:r>
              <a:rPr lang="he-IL" dirty="0">
                <a:hlinkClick r:id="rId3"/>
              </a:rPr>
              <a:t> עצמו הוא ייצוג, של מה ?</a:t>
            </a:r>
            <a:endParaRPr lang="he-IL" dirty="0"/>
          </a:p>
        </p:txBody>
      </p:sp>
      <p:sp>
        <p:nvSpPr>
          <p:cNvPr id="3" name="מציין מיקום תוכן 2">
            <a:extLst>
              <a:ext uri="{FF2B5EF4-FFF2-40B4-BE49-F238E27FC236}">
                <a16:creationId xmlns:a16="http://schemas.microsoft.com/office/drawing/2014/main" id="{AE72CC00-2E6E-CC20-D2ED-073C6F94F911}"/>
              </a:ext>
            </a:extLst>
          </p:cNvPr>
          <p:cNvSpPr>
            <a:spLocks noGrp="1"/>
          </p:cNvSpPr>
          <p:nvPr>
            <p:ph idx="1"/>
          </p:nvPr>
        </p:nvSpPr>
        <p:spPr>
          <a:xfrm>
            <a:off x="838200" y="365125"/>
            <a:ext cx="5257800" cy="5811838"/>
          </a:xfrm>
        </p:spPr>
        <p:txBody>
          <a:bodyPr>
            <a:normAutofit/>
          </a:bodyPr>
          <a:lstStyle/>
          <a:p>
            <a:r>
              <a:rPr lang="he-IL" dirty="0"/>
              <a:t>מודל שפה הוא ייצוג של ייצוג של תרבות ה…</a:t>
            </a:r>
            <a:endParaRPr lang="en-US" dirty="0"/>
          </a:p>
          <a:p>
            <a:r>
              <a:rPr lang="en-US" dirty="0"/>
              <a:t>OpenAI</a:t>
            </a:r>
            <a:r>
              <a:rPr lang="he-IL" dirty="0"/>
              <a:t> נתנו למודל את כל האינטרנט - "דרך הראש"</a:t>
            </a:r>
          </a:p>
          <a:p>
            <a:r>
              <a:rPr lang="en-US" dirty="0"/>
              <a:t>GPT</a:t>
            </a:r>
            <a:r>
              <a:rPr lang="he-IL" dirty="0"/>
              <a:t> משקף את מה שיש באינטרנט</a:t>
            </a:r>
          </a:p>
          <a:p>
            <a:r>
              <a:rPr lang="he-IL" b="1" dirty="0"/>
              <a:t>בלי </a:t>
            </a:r>
            <a:r>
              <a:rPr lang="en-US" b="1" dirty="0"/>
              <a:t> grounding </a:t>
            </a:r>
            <a:r>
              <a:rPr lang="he-IL" b="1" dirty="0">
                <a:solidFill>
                  <a:srgbClr val="C00000"/>
                </a:solidFill>
              </a:rPr>
              <a:t>להקשרים</a:t>
            </a:r>
            <a:r>
              <a:rPr lang="he-IL" b="1" dirty="0"/>
              <a:t> שלנו - נזמין הזיות </a:t>
            </a:r>
            <a:br>
              <a:rPr lang="en-US" dirty="0"/>
            </a:br>
            <a:r>
              <a:rPr lang="he-IL" dirty="0"/>
              <a:t> </a:t>
            </a:r>
          </a:p>
        </p:txBody>
      </p:sp>
      <p:sp>
        <p:nvSpPr>
          <p:cNvPr id="4" name="מציין מיקום של מספר שקופית 3">
            <a:extLst>
              <a:ext uri="{FF2B5EF4-FFF2-40B4-BE49-F238E27FC236}">
                <a16:creationId xmlns:a16="http://schemas.microsoft.com/office/drawing/2014/main" id="{D3D69328-AFCD-A957-8676-651BC78E7396}"/>
              </a:ext>
            </a:extLst>
          </p:cNvPr>
          <p:cNvSpPr>
            <a:spLocks noGrp="1"/>
          </p:cNvSpPr>
          <p:nvPr>
            <p:ph type="sldNum" sz="quarter" idx="12"/>
          </p:nvPr>
        </p:nvSpPr>
        <p:spPr>
          <a:xfrm>
            <a:off x="838200" y="6309484"/>
            <a:ext cx="664029" cy="445879"/>
          </a:xfrm>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41096A9E-3A03-452F-801E-A472F081A5F4}" type="slidenum">
              <a:rPr kumimoji="0" lang="he-IL" sz="2000" b="0" i="0" u="none" strike="noStrike" kern="1200" cap="none" spc="0" normalizeH="0" baseline="0" noProof="0" smtClean="0">
                <a:ln>
                  <a:noFill/>
                </a:ln>
                <a:solidFill>
                  <a:prstClr val="black">
                    <a:tint val="82000"/>
                  </a:prstClr>
                </a:solidFill>
                <a:effectLst/>
                <a:uLnTx/>
                <a:uFillTx/>
                <a:latin typeface="Calibri"/>
                <a:ea typeface="+mn-ea"/>
                <a:cs typeface="Calibri"/>
              </a:rPr>
              <a:pPr marL="0" marR="0" lvl="0" indent="0" algn="l" defTabSz="914400" rtl="1" eaLnBrk="1" fontAlgn="auto" latinLnBrk="0" hangingPunct="1">
                <a:lnSpc>
                  <a:spcPct val="100000"/>
                </a:lnSpc>
                <a:spcBef>
                  <a:spcPts val="0"/>
                </a:spcBef>
                <a:spcAft>
                  <a:spcPts val="0"/>
                </a:spcAft>
                <a:buClrTx/>
                <a:buSzTx/>
                <a:buFontTx/>
                <a:buNone/>
                <a:tabLst/>
                <a:defRPr/>
              </a:pPr>
              <a:t>4</a:t>
            </a:fld>
            <a:endParaRPr kumimoji="0" lang="he-IL" sz="2000" b="0" i="0" u="none" strike="noStrike" kern="1200" cap="none" spc="0" normalizeH="0" baseline="0" noProof="0">
              <a:ln>
                <a:noFill/>
              </a:ln>
              <a:solidFill>
                <a:prstClr val="black">
                  <a:tint val="82000"/>
                </a:prstClr>
              </a:solidFill>
              <a:effectLst/>
              <a:uLnTx/>
              <a:uFillTx/>
              <a:latin typeface="Calibri"/>
              <a:ea typeface="+mn-ea"/>
              <a:cs typeface="Calibri"/>
            </a:endParaRPr>
          </a:p>
        </p:txBody>
      </p:sp>
      <p:sp>
        <p:nvSpPr>
          <p:cNvPr id="10" name="AutoShape 2" descr="Uploaded image">
            <a:extLst>
              <a:ext uri="{FF2B5EF4-FFF2-40B4-BE49-F238E27FC236}">
                <a16:creationId xmlns:a16="http://schemas.microsoft.com/office/drawing/2014/main" id="{035C8909-AED9-885B-C60F-6A769959D1E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a:ea typeface="+mn-ea"/>
              <a:cs typeface="Calibri"/>
            </a:endParaRPr>
          </a:p>
        </p:txBody>
      </p:sp>
      <p:sp>
        <p:nvSpPr>
          <p:cNvPr id="11" name="AutoShape 4" descr="Uploaded image">
            <a:extLst>
              <a:ext uri="{FF2B5EF4-FFF2-40B4-BE49-F238E27FC236}">
                <a16:creationId xmlns:a16="http://schemas.microsoft.com/office/drawing/2014/main" id="{937D99C5-ED5D-1108-5540-4BB48008B15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a:ea typeface="+mn-ea"/>
              <a:cs typeface="Calibri"/>
            </a:endParaRPr>
          </a:p>
        </p:txBody>
      </p:sp>
      <p:pic>
        <p:nvPicPr>
          <p:cNvPr id="13" name="תמונה 12">
            <a:extLst>
              <a:ext uri="{FF2B5EF4-FFF2-40B4-BE49-F238E27FC236}">
                <a16:creationId xmlns:a16="http://schemas.microsoft.com/office/drawing/2014/main" id="{AC9CE93A-06ED-73AE-885A-2E09DC9F5A5B}"/>
              </a:ext>
            </a:extLst>
          </p:cNvPr>
          <p:cNvPicPr>
            <a:picLocks noChangeAspect="1"/>
          </p:cNvPicPr>
          <p:nvPr/>
        </p:nvPicPr>
        <p:blipFill>
          <a:blip r:embed="rId4"/>
          <a:srcRect r="1474" b="7310"/>
          <a:stretch/>
        </p:blipFill>
        <p:spPr>
          <a:xfrm>
            <a:off x="791900" y="2670908"/>
            <a:ext cx="6132512" cy="3529868"/>
          </a:xfrm>
          <a:prstGeom prst="rect">
            <a:avLst/>
          </a:prstGeom>
        </p:spPr>
      </p:pic>
      <p:sp>
        <p:nvSpPr>
          <p:cNvPr id="12" name="תיבת טקסט 11">
            <a:extLst>
              <a:ext uri="{FF2B5EF4-FFF2-40B4-BE49-F238E27FC236}">
                <a16:creationId xmlns:a16="http://schemas.microsoft.com/office/drawing/2014/main" id="{62CCD6BB-F0E4-AF79-8B37-872D7D42BA08}"/>
              </a:ext>
            </a:extLst>
          </p:cNvPr>
          <p:cNvSpPr txBox="1"/>
          <p:nvPr/>
        </p:nvSpPr>
        <p:spPr>
          <a:xfrm>
            <a:off x="5771161" y="6189060"/>
            <a:ext cx="814192" cy="461665"/>
          </a:xfrm>
          <a:prstGeom prst="rect">
            <a:avLst/>
          </a:prstGeom>
          <a:solidFill>
            <a:schemeClr val="bg1"/>
          </a:solidFill>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2400" b="0" i="0" u="none" strike="noStrike" kern="1200" cap="none" spc="0" normalizeH="0" baseline="0" noProof="0" dirty="0">
                <a:ln>
                  <a:noFill/>
                </a:ln>
                <a:solidFill>
                  <a:prstClr val="black"/>
                </a:solidFill>
                <a:effectLst/>
                <a:uLnTx/>
                <a:uFillTx/>
                <a:latin typeface="Calibri"/>
                <a:ea typeface="+mn-ea"/>
                <a:cs typeface="Calibri"/>
              </a:rPr>
              <a:t>1900</a:t>
            </a:r>
          </a:p>
        </p:txBody>
      </p:sp>
      <p:sp>
        <p:nvSpPr>
          <p:cNvPr id="17" name="תיבת טקסט 16">
            <a:extLst>
              <a:ext uri="{FF2B5EF4-FFF2-40B4-BE49-F238E27FC236}">
                <a16:creationId xmlns:a16="http://schemas.microsoft.com/office/drawing/2014/main" id="{980FF9EE-7780-C7F4-360B-76725335891C}"/>
              </a:ext>
            </a:extLst>
          </p:cNvPr>
          <p:cNvSpPr txBox="1"/>
          <p:nvPr/>
        </p:nvSpPr>
        <p:spPr>
          <a:xfrm>
            <a:off x="5257801" y="2137229"/>
            <a:ext cx="2820364" cy="461665"/>
          </a:xfrm>
          <a:prstGeom prst="rect">
            <a:avLst/>
          </a:prstGeom>
          <a:noFill/>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2400" b="0" i="0" u="none" strike="noStrike" kern="1200" cap="none" spc="0" normalizeH="0" baseline="0" noProof="0" dirty="0">
                <a:ln>
                  <a:noFill/>
                </a:ln>
                <a:solidFill>
                  <a:prstClr val="black"/>
                </a:solidFill>
                <a:effectLst/>
                <a:uLnTx/>
                <a:uFillTx/>
                <a:latin typeface="Calibri"/>
                <a:ea typeface="+mn-ea"/>
                <a:cs typeface="Calibri"/>
              </a:rPr>
              <a:t>מצאו את ההבדלים</a:t>
            </a:r>
          </a:p>
        </p:txBody>
      </p:sp>
      <p:pic>
        <p:nvPicPr>
          <p:cNvPr id="7" name="תמונה 6" descr="תמונה שמכילה סרט מצויר, ציור, אומנות, בתוך מבנה&#10;&#10;תוכן שנוצר על-ידי בינה מלאכותית עשוי להיות שגוי.">
            <a:extLst>
              <a:ext uri="{FF2B5EF4-FFF2-40B4-BE49-F238E27FC236}">
                <a16:creationId xmlns:a16="http://schemas.microsoft.com/office/drawing/2014/main" id="{FC436D90-4175-BC50-995E-6FE05DFF58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3371" y="2670907"/>
            <a:ext cx="4335154" cy="3506056"/>
          </a:xfrm>
          <a:prstGeom prst="rect">
            <a:avLst/>
          </a:prstGeom>
        </p:spPr>
      </p:pic>
      <p:sp>
        <p:nvSpPr>
          <p:cNvPr id="5" name="כותרת 1">
            <a:extLst>
              <a:ext uri="{FF2B5EF4-FFF2-40B4-BE49-F238E27FC236}">
                <a16:creationId xmlns:a16="http://schemas.microsoft.com/office/drawing/2014/main" id="{58B91AE7-A019-0B98-256C-D29857829177}"/>
              </a:ext>
            </a:extLst>
          </p:cNvPr>
          <p:cNvSpPr txBox="1">
            <a:spLocks/>
          </p:cNvSpPr>
          <p:nvPr/>
        </p:nvSpPr>
        <p:spPr>
          <a:xfrm>
            <a:off x="9036786" y="6257322"/>
            <a:ext cx="2172192" cy="325140"/>
          </a:xfrm>
          <a:prstGeom prst="rect">
            <a:avLst/>
          </a:prstGeom>
          <a:solidFill>
            <a:schemeClr val="bg1"/>
          </a:solidFill>
        </p:spPr>
        <p:txBody>
          <a:bodyPr vert="horz" lIns="91440" tIns="45720" rIns="91440" bIns="45720" rtlCol="1" anchor="ctr">
            <a:noAutofit/>
          </a:bodyPr>
          <a:lstStyle>
            <a:lvl1pPr algn="r" defTabSz="914400" rtl="1"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he-IL" sz="2400" b="0" i="0" u="none" strike="noStrike" kern="1200" cap="none" spc="0" normalizeH="0" baseline="0" noProof="0" dirty="0">
                <a:ln>
                  <a:noFill/>
                </a:ln>
                <a:solidFill>
                  <a:prstClr val="black"/>
                </a:solidFill>
                <a:effectLst/>
                <a:uLnTx/>
                <a:uFillTx/>
                <a:latin typeface="Calibri"/>
                <a:ea typeface="+mj-ea"/>
                <a:cs typeface="Calibri"/>
              </a:rPr>
              <a:t>2025 (</a:t>
            </a:r>
            <a:r>
              <a:rPr kumimoji="0" lang="en-US" sz="2400" b="0" i="0" u="none" strike="noStrike" kern="1200" cap="none" spc="0" normalizeH="0" baseline="0" noProof="0" dirty="0">
                <a:ln>
                  <a:noFill/>
                </a:ln>
                <a:solidFill>
                  <a:prstClr val="black"/>
                </a:solidFill>
                <a:effectLst/>
                <a:uLnTx/>
                <a:uFillTx/>
                <a:latin typeface="Calibri"/>
                <a:ea typeface="+mj-ea"/>
                <a:cs typeface="Calibri"/>
              </a:rPr>
              <a:t>GPT-4o</a:t>
            </a:r>
            <a:r>
              <a:rPr kumimoji="0" lang="he-IL" sz="2400" b="0" i="0" u="none" strike="noStrike" kern="1200" cap="none" spc="0" normalizeH="0" baseline="0" noProof="0" dirty="0">
                <a:ln>
                  <a:noFill/>
                </a:ln>
                <a:solidFill>
                  <a:prstClr val="black"/>
                </a:solidFill>
                <a:effectLst/>
                <a:uLnTx/>
                <a:uFillTx/>
                <a:latin typeface="Calibri"/>
                <a:ea typeface="+mj-ea"/>
                <a:cs typeface="Calibri"/>
              </a:rPr>
              <a:t>)</a:t>
            </a:r>
          </a:p>
        </p:txBody>
      </p:sp>
    </p:spTree>
    <p:extLst>
      <p:ext uri="{BB962C8B-B14F-4D97-AF65-F5344CB8AC3E}">
        <p14:creationId xmlns:p14="http://schemas.microsoft.com/office/powerpoint/2010/main" val="32207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9A08E64-78E6-48E6-B7E5-247DA4501A27}"/>
              </a:ext>
            </a:extLst>
          </p:cNvPr>
          <p:cNvSpPr>
            <a:spLocks noGrp="1"/>
          </p:cNvSpPr>
          <p:nvPr>
            <p:ph type="title"/>
          </p:nvPr>
        </p:nvSpPr>
        <p:spPr>
          <a:xfrm>
            <a:off x="838200" y="365125"/>
            <a:ext cx="10515600" cy="668545"/>
          </a:xfrm>
        </p:spPr>
        <p:txBody>
          <a:bodyPr/>
          <a:lstStyle/>
          <a:p>
            <a:r>
              <a:rPr lang="he-IL" dirty="0"/>
              <a:t>ה</a:t>
            </a:r>
            <a:r>
              <a:rPr lang="en-US" dirty="0"/>
              <a:t>GPT</a:t>
            </a:r>
            <a:r>
              <a:rPr lang="he-IL" dirty="0"/>
              <a:t> עצמו הוא ייצוג, של מה ?</a:t>
            </a:r>
          </a:p>
        </p:txBody>
      </p:sp>
      <p:sp>
        <p:nvSpPr>
          <p:cNvPr id="3" name="מציין מיקום תוכן 2">
            <a:extLst>
              <a:ext uri="{FF2B5EF4-FFF2-40B4-BE49-F238E27FC236}">
                <a16:creationId xmlns:a16="http://schemas.microsoft.com/office/drawing/2014/main" id="{00D6B97A-2481-B101-9FD5-3F4560F562C6}"/>
              </a:ext>
            </a:extLst>
          </p:cNvPr>
          <p:cNvSpPr>
            <a:spLocks noGrp="1"/>
          </p:cNvSpPr>
          <p:nvPr>
            <p:ph idx="1"/>
          </p:nvPr>
        </p:nvSpPr>
        <p:spPr>
          <a:xfrm>
            <a:off x="6562164" y="1166813"/>
            <a:ext cx="4791635" cy="5010150"/>
          </a:xfrm>
        </p:spPr>
        <p:txBody>
          <a:bodyPr>
            <a:normAutofit/>
          </a:bodyPr>
          <a:lstStyle/>
          <a:p>
            <a:r>
              <a:rPr lang="he-IL" dirty="0"/>
              <a:t>מודל שפה הוא למעשה ייצוג של התרבות המשתקפת בשפה (באינטרנט)</a:t>
            </a:r>
          </a:p>
          <a:p>
            <a:r>
              <a:rPr lang="he-IL" dirty="0" err="1"/>
              <a:t>הדאטא</a:t>
            </a:r>
            <a:r>
              <a:rPr lang="he-IL" dirty="0"/>
              <a:t> שלו משקף סטטיסטית תרבות טקסטואלית (גם ויזואלית וקולית)  </a:t>
            </a:r>
          </a:p>
          <a:p>
            <a:r>
              <a:rPr lang="he-IL" dirty="0"/>
              <a:t>המשקלים והחוקים שמכוונים את השיחה עברו כיוונון אנושי</a:t>
            </a:r>
          </a:p>
          <a:p>
            <a:r>
              <a:rPr lang="en-US" dirty="0"/>
              <a:t>GPT</a:t>
            </a:r>
            <a:r>
              <a:rPr lang="he-IL" dirty="0"/>
              <a:t> משקף את התרבות של מי שתכנן את המודל (תרבות עמק הסיליקון)</a:t>
            </a:r>
          </a:p>
          <a:p>
            <a:r>
              <a:rPr lang="he-IL" dirty="0"/>
              <a:t>הבינה היא לא בדיוק "מלאכותית" משום שהמידע </a:t>
            </a:r>
            <a:r>
              <a:rPr lang="en-US" dirty="0"/>
              <a:t> </a:t>
            </a:r>
            <a:r>
              <a:rPr lang="he-IL" dirty="0"/>
              <a:t>שלה הוא תוצר של בני אדם</a:t>
            </a:r>
            <a:br>
              <a:rPr lang="en-US" dirty="0"/>
            </a:br>
            <a:r>
              <a:rPr lang="he-IL" dirty="0"/>
              <a:t> (אבל זה הולך להשתנות)</a:t>
            </a:r>
          </a:p>
          <a:p>
            <a:endParaRPr lang="he-IL" dirty="0"/>
          </a:p>
        </p:txBody>
      </p:sp>
      <p:sp>
        <p:nvSpPr>
          <p:cNvPr id="4" name="מציין מיקום של מספר שקופית 3">
            <a:extLst>
              <a:ext uri="{FF2B5EF4-FFF2-40B4-BE49-F238E27FC236}">
                <a16:creationId xmlns:a16="http://schemas.microsoft.com/office/drawing/2014/main" id="{71FB9663-3414-3C24-696E-610195A352B8}"/>
              </a:ext>
            </a:extLst>
          </p:cNvPr>
          <p:cNvSpPr>
            <a:spLocks noGrp="1"/>
          </p:cNvSpPr>
          <p:nvPr>
            <p:ph type="sldNum" sz="quarter" idx="12"/>
          </p:nvPr>
        </p:nvSpPr>
        <p:spPr>
          <a:xfrm>
            <a:off x="838200" y="6309484"/>
            <a:ext cx="664029" cy="445879"/>
          </a:xfrm>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41096A9E-3A03-452F-801E-A472F081A5F4}" type="slidenum">
              <a:rPr kumimoji="0" lang="he-IL" sz="2000" b="0" i="0" u="none" strike="noStrike" kern="1200" cap="none" spc="0" normalizeH="0" baseline="0" noProof="0" smtClean="0">
                <a:ln>
                  <a:noFill/>
                </a:ln>
                <a:solidFill>
                  <a:prstClr val="black">
                    <a:tint val="82000"/>
                  </a:prstClr>
                </a:solidFill>
                <a:effectLst/>
                <a:uLnTx/>
                <a:uFillTx/>
                <a:latin typeface="Calibri"/>
                <a:ea typeface="+mn-ea"/>
                <a:cs typeface="Calibri"/>
              </a:rPr>
              <a:pPr marL="0" marR="0" lvl="0" indent="0" algn="l" defTabSz="914400" rtl="1" eaLnBrk="1" fontAlgn="auto" latinLnBrk="0" hangingPunct="1">
                <a:lnSpc>
                  <a:spcPct val="100000"/>
                </a:lnSpc>
                <a:spcBef>
                  <a:spcPts val="0"/>
                </a:spcBef>
                <a:spcAft>
                  <a:spcPts val="0"/>
                </a:spcAft>
                <a:buClrTx/>
                <a:buSzTx/>
                <a:buFontTx/>
                <a:buNone/>
                <a:tabLst/>
                <a:defRPr/>
              </a:pPr>
              <a:t>5</a:t>
            </a:fld>
            <a:endParaRPr kumimoji="0" lang="he-IL" sz="2000" b="0" i="0" u="none" strike="noStrike" kern="1200" cap="none" spc="0" normalizeH="0" baseline="0" noProof="0">
              <a:ln>
                <a:noFill/>
              </a:ln>
              <a:solidFill>
                <a:prstClr val="black">
                  <a:tint val="82000"/>
                </a:prstClr>
              </a:solidFill>
              <a:effectLst/>
              <a:uLnTx/>
              <a:uFillTx/>
              <a:latin typeface="Calibri"/>
              <a:ea typeface="+mn-ea"/>
              <a:cs typeface="Calibri"/>
            </a:endParaRPr>
          </a:p>
        </p:txBody>
      </p:sp>
      <p:pic>
        <p:nvPicPr>
          <p:cNvPr id="5" name="מציין מיקום תוכן 5" descr="תמונה שמכילה טקסט, צילום מסך, גופן, לוגו&#10;&#10;התיאור נוצר באופן אוטומטי">
            <a:extLst>
              <a:ext uri="{FF2B5EF4-FFF2-40B4-BE49-F238E27FC236}">
                <a16:creationId xmlns:a16="http://schemas.microsoft.com/office/drawing/2014/main" id="{B9058814-FC17-92B1-3B89-9050B70DDEEE}"/>
              </a:ext>
            </a:extLst>
          </p:cNvPr>
          <p:cNvPicPr>
            <a:picLocks noChangeAspect="1"/>
          </p:cNvPicPr>
          <p:nvPr/>
        </p:nvPicPr>
        <p:blipFill>
          <a:blip r:embed="rId3">
            <a:extLst>
              <a:ext uri="{28A0092B-C50C-407E-A947-70E740481C1C}">
                <a14:useLocalDpi xmlns:a14="http://schemas.microsoft.com/office/drawing/2010/main" val="0"/>
              </a:ext>
            </a:extLst>
          </a:blip>
          <a:srcRect l="14395" t="12493" r="11437" b="9627"/>
          <a:stretch/>
        </p:blipFill>
        <p:spPr>
          <a:xfrm>
            <a:off x="596153" y="1166812"/>
            <a:ext cx="6234457" cy="3790669"/>
          </a:xfrm>
          <a:prstGeom prst="rect">
            <a:avLst/>
          </a:prstGeom>
          <a:ln>
            <a:noFill/>
          </a:ln>
        </p:spPr>
      </p:pic>
    </p:spTree>
    <p:extLst>
      <p:ext uri="{BB962C8B-B14F-4D97-AF65-F5344CB8AC3E}">
        <p14:creationId xmlns:p14="http://schemas.microsoft.com/office/powerpoint/2010/main" val="353526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AFE987-1416-D558-F8A9-C6D9ECC3A466}"/>
              </a:ext>
            </a:extLst>
          </p:cNvPr>
          <p:cNvSpPr>
            <a:spLocks noGrp="1"/>
          </p:cNvSpPr>
          <p:nvPr>
            <p:ph type="title"/>
          </p:nvPr>
        </p:nvSpPr>
        <p:spPr>
          <a:xfrm>
            <a:off x="838200" y="365125"/>
            <a:ext cx="10515600" cy="668545"/>
          </a:xfrm>
        </p:spPr>
        <p:txBody>
          <a:bodyPr>
            <a:normAutofit/>
          </a:bodyPr>
          <a:lstStyle/>
          <a:p>
            <a:pPr algn="l" rtl="0"/>
            <a:r>
              <a:rPr lang="en-US" dirty="0">
                <a:latin typeface="Segoe Print" panose="02000600000000000000" pitchFamily="2" charset="0"/>
                <a:hlinkClick r:id="rId3"/>
              </a:rPr>
              <a:t>Transformer: Attention Is All You Need (2017)  </a:t>
            </a:r>
            <a:endParaRPr lang="en-US" dirty="0">
              <a:latin typeface="Segoe Print" panose="02000600000000000000" pitchFamily="2" charset="0"/>
            </a:endParaRPr>
          </a:p>
        </p:txBody>
      </p:sp>
      <p:sp>
        <p:nvSpPr>
          <p:cNvPr id="4" name="מציין מיקום תוכן 3">
            <a:extLst>
              <a:ext uri="{FF2B5EF4-FFF2-40B4-BE49-F238E27FC236}">
                <a16:creationId xmlns:a16="http://schemas.microsoft.com/office/drawing/2014/main" id="{E07F35C4-7FD7-7102-4C09-E92FCCEE0A9D}"/>
              </a:ext>
            </a:extLst>
          </p:cNvPr>
          <p:cNvSpPr>
            <a:spLocks noGrp="1"/>
          </p:cNvSpPr>
          <p:nvPr>
            <p:ph idx="1"/>
          </p:nvPr>
        </p:nvSpPr>
        <p:spPr>
          <a:xfrm>
            <a:off x="3314700" y="1228104"/>
            <a:ext cx="8458199" cy="5010150"/>
          </a:xfrm>
        </p:spPr>
        <p:txBody>
          <a:bodyPr>
            <a:normAutofit/>
          </a:bodyPr>
          <a:lstStyle/>
          <a:p>
            <a:pPr marL="144000" indent="0">
              <a:spcBef>
                <a:spcPts val="600"/>
              </a:spcBef>
              <a:spcAft>
                <a:spcPts val="600"/>
              </a:spcAft>
              <a:buNone/>
            </a:pPr>
            <a:r>
              <a:rPr lang="he-IL" b="1" dirty="0"/>
              <a:t>ואיך כל זה קשור להערכה תרבותית של מגדל המים</a:t>
            </a:r>
            <a:endParaRPr lang="en-US" b="1" dirty="0"/>
          </a:p>
          <a:p>
            <a:pPr marL="144000">
              <a:spcBef>
                <a:spcPts val="600"/>
              </a:spcBef>
              <a:spcAft>
                <a:spcPts val="600"/>
              </a:spcAft>
            </a:pPr>
            <a:r>
              <a:rPr lang="he-IL" dirty="0">
                <a:latin typeface="Calibri" panose="020F0502020204030204" pitchFamily="34" charset="0"/>
                <a:ea typeface="Calibri" panose="020F0502020204030204" pitchFamily="34" charset="0"/>
                <a:cs typeface="Calibri" panose="020F0502020204030204" pitchFamily="34" charset="0"/>
              </a:rPr>
              <a:t>השם</a:t>
            </a:r>
            <a:r>
              <a:rPr lang="en-US" dirty="0">
                <a:latin typeface="Calibri" panose="020F0502020204030204" pitchFamily="34" charset="0"/>
                <a:ea typeface="Calibri" panose="020F0502020204030204" pitchFamily="34" charset="0"/>
                <a:cs typeface="Calibri" panose="020F0502020204030204" pitchFamily="34" charset="0"/>
              </a:rPr>
              <a:t>“</a:t>
            </a:r>
            <a:r>
              <a:rPr lang="en-US" b="1" dirty="0">
                <a:latin typeface="Calibri" panose="020F0502020204030204" pitchFamily="34" charset="0"/>
                <a:ea typeface="Calibri" panose="020F0502020204030204" pitchFamily="34" charset="0"/>
                <a:cs typeface="Calibri" panose="020F0502020204030204" pitchFamily="34" charset="0"/>
              </a:rPr>
              <a:t>Transformer</a:t>
            </a:r>
            <a:r>
              <a:rPr lang="en-US" dirty="0">
                <a:latin typeface="Calibri" panose="020F0502020204030204" pitchFamily="34" charset="0"/>
                <a:ea typeface="Calibri" panose="020F0502020204030204" pitchFamily="34" charset="0"/>
                <a:cs typeface="Calibri" panose="020F0502020204030204" pitchFamily="34" charset="0"/>
              </a:rPr>
              <a:t>” </a:t>
            </a:r>
            <a:r>
              <a:rPr lang="he-IL" dirty="0">
                <a:latin typeface="Calibri" panose="020F0502020204030204" pitchFamily="34" charset="0"/>
                <a:ea typeface="Calibri" panose="020F0502020204030204" pitchFamily="34" charset="0"/>
                <a:cs typeface="Calibri" panose="020F0502020204030204" pitchFamily="34" charset="0"/>
              </a:rPr>
              <a:t>- בגלל יכולתו "להמיר" רצפי קלט לפלטים משמעותיים (</a:t>
            </a:r>
            <a:r>
              <a:rPr lang="he-IL" dirty="0" err="1">
                <a:latin typeface="Calibri" panose="020F0502020204030204" pitchFamily="34" charset="0"/>
                <a:ea typeface="Calibri" panose="020F0502020204030204" pitchFamily="34" charset="0"/>
                <a:cs typeface="Calibri" panose="020F0502020204030204" pitchFamily="34" charset="0"/>
              </a:rPr>
              <a:t>עבורינו</a:t>
            </a:r>
            <a:r>
              <a:rPr lang="he-IL" dirty="0">
                <a:latin typeface="Calibri" panose="020F0502020204030204" pitchFamily="34" charset="0"/>
                <a:ea typeface="Calibri" panose="020F0502020204030204" pitchFamily="34" charset="0"/>
                <a:cs typeface="Calibri" panose="020F0502020204030204" pitchFamily="34" charset="0"/>
              </a:rPr>
              <a:t>)</a:t>
            </a:r>
          </a:p>
          <a:p>
            <a:pPr marL="144000">
              <a:spcBef>
                <a:spcPts val="600"/>
              </a:spcBef>
              <a:spcAft>
                <a:spcPts val="600"/>
              </a:spcAft>
            </a:pPr>
            <a:r>
              <a:rPr lang="he-IL" dirty="0">
                <a:latin typeface="Calibri" panose="020F0502020204030204" pitchFamily="34" charset="0"/>
                <a:ea typeface="Calibri" panose="020F0502020204030204" pitchFamily="34" charset="0"/>
                <a:cs typeface="Calibri" panose="020F0502020204030204" pitchFamily="34" charset="0"/>
              </a:rPr>
              <a:t>מנגנון קשב עצמי</a:t>
            </a:r>
            <a:r>
              <a:rPr lang="en-US" dirty="0">
                <a:latin typeface="Calibri" panose="020F0502020204030204" pitchFamily="34" charset="0"/>
                <a:ea typeface="Calibri" panose="020F0502020204030204" pitchFamily="34" charset="0"/>
                <a:cs typeface="Calibri" panose="020F0502020204030204" pitchFamily="34" charset="0"/>
              </a:rPr>
              <a:t>(self-attention) </a:t>
            </a:r>
            <a:r>
              <a:rPr lang="he-IL" dirty="0">
                <a:latin typeface="Calibri" panose="020F0502020204030204" pitchFamily="34" charset="0"/>
                <a:ea typeface="Calibri" panose="020F0502020204030204" pitchFamily="34" charset="0"/>
                <a:cs typeface="Calibri" panose="020F0502020204030204" pitchFamily="34" charset="0"/>
              </a:rPr>
              <a:t>מזהה קשרים בין כל רכיבי הקלט  ומאפשר עיבוד והקשר מעמיק בכל שכבה. </a:t>
            </a:r>
          </a:p>
          <a:p>
            <a:pPr marL="144000">
              <a:spcBef>
                <a:spcPts val="600"/>
              </a:spcBef>
              <a:spcAft>
                <a:spcPts val="600"/>
              </a:spcAft>
            </a:pPr>
            <a:r>
              <a:rPr lang="he-IL" b="1" dirty="0">
                <a:latin typeface="Calibri" panose="020F0502020204030204" pitchFamily="34" charset="0"/>
                <a:ea typeface="Calibri" panose="020F0502020204030204" pitchFamily="34" charset="0"/>
                <a:cs typeface="Calibri" panose="020F0502020204030204" pitchFamily="34" charset="0"/>
              </a:rPr>
              <a:t>המודל מעבד את כל הרצף במקביל מה שהופך אותו למהיר ומתאים לטקסטים גדולים. </a:t>
            </a:r>
          </a:p>
          <a:p>
            <a:pPr marL="144000">
              <a:spcBef>
                <a:spcPts val="600"/>
              </a:spcBef>
              <a:spcAft>
                <a:spcPts val="600"/>
              </a:spcAft>
            </a:pPr>
            <a:r>
              <a:rPr lang="he-IL" dirty="0">
                <a:latin typeface="Calibri" panose="020F0502020204030204" pitchFamily="34" charset="0"/>
                <a:ea typeface="Calibri" panose="020F0502020204030204" pitchFamily="34" charset="0"/>
                <a:cs typeface="Calibri" panose="020F0502020204030204" pitchFamily="34" charset="0"/>
              </a:rPr>
              <a:t>היכולת הזו שינתה את תחום עיבוד השפה, וזהו הרכיב המרכזי של </a:t>
            </a:r>
            <a:r>
              <a:rPr lang="en-US" dirty="0">
                <a:latin typeface="Calibri" panose="020F0502020204030204" pitchFamily="34" charset="0"/>
                <a:ea typeface="Calibri" panose="020F0502020204030204" pitchFamily="34" charset="0"/>
                <a:cs typeface="Calibri" panose="020F0502020204030204" pitchFamily="34" charset="0"/>
              </a:rPr>
              <a:t>Gen AI</a:t>
            </a:r>
          </a:p>
          <a:p>
            <a:pPr marL="144000">
              <a:spcBef>
                <a:spcPts val="600"/>
              </a:spcBef>
              <a:spcAft>
                <a:spcPts val="600"/>
              </a:spcAft>
            </a:pPr>
            <a:r>
              <a:rPr lang="he-IL" dirty="0">
                <a:latin typeface="Calibri" panose="020F0502020204030204" pitchFamily="34" charset="0"/>
                <a:ea typeface="Calibri" panose="020F0502020204030204" pitchFamily="34" charset="0"/>
                <a:cs typeface="Calibri" panose="020F0502020204030204" pitchFamily="34" charset="0"/>
              </a:rPr>
              <a:t>ב-</a:t>
            </a:r>
            <a:r>
              <a:rPr lang="en-US" dirty="0">
                <a:latin typeface="Calibri" panose="020F0502020204030204" pitchFamily="34" charset="0"/>
                <a:ea typeface="Calibri" panose="020F0502020204030204" pitchFamily="34" charset="0"/>
                <a:cs typeface="Calibri" panose="020F0502020204030204" pitchFamily="34" charset="0"/>
              </a:rPr>
              <a:t> LLM</a:t>
            </a:r>
            <a:r>
              <a:rPr lang="he-IL" dirty="0">
                <a:latin typeface="Calibri" panose="020F0502020204030204" pitchFamily="34" charset="0"/>
                <a:ea typeface="Calibri" panose="020F0502020204030204" pitchFamily="34" charset="0"/>
                <a:cs typeface="Calibri" panose="020F0502020204030204" pitchFamily="34" charset="0"/>
              </a:rPr>
              <a:t>יש מנגנון קשב פנימי שבוחר יחסים בין מילים מושגים והקשרים, ולכן הוא מאוד מותאם לניתוח וחילוץ הקשרים תרבותיים  </a:t>
            </a:r>
          </a:p>
          <a:p>
            <a:pPr marL="144000">
              <a:spcBef>
                <a:spcPts val="600"/>
              </a:spcBef>
              <a:spcAft>
                <a:spcPts val="600"/>
              </a:spcAft>
            </a:pPr>
            <a:endParaRPr lang="he-IL" dirty="0"/>
          </a:p>
        </p:txBody>
      </p:sp>
      <p:sp>
        <p:nvSpPr>
          <p:cNvPr id="3" name="מציין מיקום של מספר שקופית 2">
            <a:extLst>
              <a:ext uri="{FF2B5EF4-FFF2-40B4-BE49-F238E27FC236}">
                <a16:creationId xmlns:a16="http://schemas.microsoft.com/office/drawing/2014/main" id="{3338F505-0604-D6E6-3729-19FEAD8D2C8D}"/>
              </a:ext>
            </a:extLst>
          </p:cNvPr>
          <p:cNvSpPr>
            <a:spLocks noGrp="1"/>
          </p:cNvSpPr>
          <p:nvPr>
            <p:ph type="sldNum" sz="quarter" idx="12"/>
          </p:nvPr>
        </p:nvSpPr>
        <p:spPr>
          <a:xfrm>
            <a:off x="838200" y="6309484"/>
            <a:ext cx="664029" cy="445879"/>
          </a:xfrm>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41096A9E-3A03-452F-801E-A472F081A5F4}" type="slidenum">
              <a:rPr kumimoji="0" lang="he-IL" sz="2000" b="0" i="0" u="none" strike="noStrike" kern="1200" cap="none" spc="0" normalizeH="0" baseline="0" noProof="0" smtClean="0">
                <a:ln>
                  <a:noFill/>
                </a:ln>
                <a:solidFill>
                  <a:prstClr val="black">
                    <a:tint val="82000"/>
                  </a:prstClr>
                </a:solidFill>
                <a:effectLst/>
                <a:uLnTx/>
                <a:uFillTx/>
                <a:latin typeface="Calibri"/>
                <a:ea typeface="+mn-ea"/>
                <a:cs typeface="Calibri"/>
              </a:rPr>
              <a:pPr marL="0" marR="0" lvl="0" indent="0" algn="l" defTabSz="914400" rtl="1" eaLnBrk="1" fontAlgn="auto" latinLnBrk="0" hangingPunct="1">
                <a:lnSpc>
                  <a:spcPct val="100000"/>
                </a:lnSpc>
                <a:spcBef>
                  <a:spcPts val="0"/>
                </a:spcBef>
                <a:spcAft>
                  <a:spcPts val="0"/>
                </a:spcAft>
                <a:buClrTx/>
                <a:buSzTx/>
                <a:buFontTx/>
                <a:buNone/>
                <a:tabLst/>
                <a:defRPr/>
              </a:pPr>
              <a:t>6</a:t>
            </a:fld>
            <a:endParaRPr kumimoji="0" lang="he-IL" sz="2000" b="0" i="0" u="none" strike="noStrike" kern="1200" cap="none" spc="0" normalizeH="0" baseline="0" noProof="0">
              <a:ln>
                <a:noFill/>
              </a:ln>
              <a:solidFill>
                <a:prstClr val="black">
                  <a:tint val="82000"/>
                </a:prstClr>
              </a:solidFill>
              <a:effectLst/>
              <a:uLnTx/>
              <a:uFillTx/>
              <a:latin typeface="Calibri"/>
              <a:ea typeface="+mn-ea"/>
              <a:cs typeface="Calibri"/>
            </a:endParaRPr>
          </a:p>
        </p:txBody>
      </p:sp>
      <p:sp>
        <p:nvSpPr>
          <p:cNvPr id="6" name="תיבת טקסט 5">
            <a:extLst>
              <a:ext uri="{FF2B5EF4-FFF2-40B4-BE49-F238E27FC236}">
                <a16:creationId xmlns:a16="http://schemas.microsoft.com/office/drawing/2014/main" id="{84EFF7F8-36EB-B017-0C6F-E95935A2D3BF}"/>
              </a:ext>
            </a:extLst>
          </p:cNvPr>
          <p:cNvSpPr txBox="1"/>
          <p:nvPr/>
        </p:nvSpPr>
        <p:spPr>
          <a:xfrm>
            <a:off x="157301" y="5475341"/>
            <a:ext cx="52386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Calibri"/>
                <a:hlinkClick r:id="rId4"/>
              </a:rPr>
              <a:t>https://poloclub.github.io/transformer-explainer/</a:t>
            </a:r>
            <a:endParaRPr kumimoji="0" lang="he-IL" sz="1800" b="1" i="0" u="none" strike="noStrike" kern="1200" cap="none" spc="0" normalizeH="0" baseline="0" noProof="0" dirty="0">
              <a:ln>
                <a:noFill/>
              </a:ln>
              <a:solidFill>
                <a:prstClr val="black"/>
              </a:solidFill>
              <a:effectLst/>
              <a:uLnTx/>
              <a:uFillTx/>
              <a:latin typeface="Calibri"/>
              <a:ea typeface="+mn-ea"/>
              <a:cs typeface="Calibri"/>
            </a:endParaRPr>
          </a:p>
        </p:txBody>
      </p:sp>
      <p:pic>
        <p:nvPicPr>
          <p:cNvPr id="8" name="תמונה 7">
            <a:extLst>
              <a:ext uri="{FF2B5EF4-FFF2-40B4-BE49-F238E27FC236}">
                <a16:creationId xmlns:a16="http://schemas.microsoft.com/office/drawing/2014/main" id="{7522A125-0635-76F5-2A9C-F6DCA697AEDB}"/>
              </a:ext>
            </a:extLst>
          </p:cNvPr>
          <p:cNvPicPr>
            <a:picLocks noChangeAspect="1"/>
          </p:cNvPicPr>
          <p:nvPr/>
        </p:nvPicPr>
        <p:blipFill>
          <a:blip r:embed="rId5"/>
          <a:srcRect l="34838"/>
          <a:stretch/>
        </p:blipFill>
        <p:spPr>
          <a:xfrm>
            <a:off x="258902" y="1691888"/>
            <a:ext cx="3194568" cy="3007112"/>
          </a:xfrm>
          <a:prstGeom prst="rect">
            <a:avLst/>
          </a:prstGeom>
          <a:ln>
            <a:solidFill>
              <a:schemeClr val="accent1"/>
            </a:solidFill>
          </a:ln>
        </p:spPr>
      </p:pic>
    </p:spTree>
    <p:extLst>
      <p:ext uri="{BB962C8B-B14F-4D97-AF65-F5344CB8AC3E}">
        <p14:creationId xmlns:p14="http://schemas.microsoft.com/office/powerpoint/2010/main" val="213549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D186D1-91D4-AAB1-75F0-146E08994089}"/>
              </a:ext>
            </a:extLst>
          </p:cNvPr>
          <p:cNvSpPr>
            <a:spLocks noGrp="1"/>
          </p:cNvSpPr>
          <p:nvPr>
            <p:ph type="title"/>
          </p:nvPr>
        </p:nvSpPr>
        <p:spPr/>
        <p:txBody>
          <a:bodyPr/>
          <a:lstStyle/>
          <a:p>
            <a:r>
              <a:rPr lang="he-IL" b="1" dirty="0">
                <a:highlight>
                  <a:srgbClr val="FFFF00"/>
                </a:highlight>
              </a:rPr>
              <a:t>להגיד</a:t>
            </a:r>
            <a:r>
              <a:rPr lang="he-IL" b="1" dirty="0"/>
              <a:t> </a:t>
            </a:r>
            <a:r>
              <a:rPr lang="he-IL" b="1" dirty="0">
                <a:highlight>
                  <a:srgbClr val="FF0000"/>
                </a:highlight>
              </a:rPr>
              <a:t>למה</a:t>
            </a:r>
            <a:r>
              <a:rPr lang="he-IL" b="1" dirty="0"/>
              <a:t> </a:t>
            </a:r>
            <a:r>
              <a:rPr lang="he-IL" b="1" dirty="0">
                <a:highlight>
                  <a:srgbClr val="FF0000"/>
                </a:highlight>
              </a:rPr>
              <a:t>שאתה</a:t>
            </a:r>
            <a:r>
              <a:rPr lang="he-IL" b="1" dirty="0"/>
              <a:t> </a:t>
            </a:r>
            <a:r>
              <a:rPr lang="he-IL" b="1" dirty="0">
                <a:highlight>
                  <a:srgbClr val="00FF00"/>
                </a:highlight>
              </a:rPr>
              <a:t>מתכוון </a:t>
            </a:r>
            <a:r>
              <a:rPr lang="he-IL" b="1" dirty="0"/>
              <a:t>זה </a:t>
            </a:r>
            <a:r>
              <a:rPr lang="he-IL" b="1" dirty="0">
                <a:highlight>
                  <a:srgbClr val="FF00FF"/>
                </a:highlight>
              </a:rPr>
              <a:t>כמו</a:t>
            </a:r>
            <a:r>
              <a:rPr lang="he-IL" b="1" dirty="0"/>
              <a:t> </a:t>
            </a:r>
            <a:r>
              <a:rPr lang="he-IL" b="1" dirty="0">
                <a:highlight>
                  <a:srgbClr val="00FF00"/>
                </a:highlight>
              </a:rPr>
              <a:t>להתכוון</a:t>
            </a:r>
            <a:r>
              <a:rPr lang="he-IL" b="1" dirty="0"/>
              <a:t> </a:t>
            </a:r>
            <a:r>
              <a:rPr lang="he-IL" b="1" dirty="0">
                <a:highlight>
                  <a:srgbClr val="FF0000"/>
                </a:highlight>
              </a:rPr>
              <a:t>למה</a:t>
            </a:r>
            <a:r>
              <a:rPr lang="he-IL" b="1" dirty="0"/>
              <a:t> </a:t>
            </a:r>
            <a:r>
              <a:rPr lang="he-IL" b="1" dirty="0">
                <a:highlight>
                  <a:srgbClr val="FF0000"/>
                </a:highlight>
              </a:rPr>
              <a:t>שאתה</a:t>
            </a:r>
            <a:r>
              <a:rPr lang="he-IL" b="1" dirty="0"/>
              <a:t> </a:t>
            </a:r>
            <a:r>
              <a:rPr lang="he-IL" b="1" dirty="0">
                <a:highlight>
                  <a:srgbClr val="FFFF00"/>
                </a:highlight>
              </a:rPr>
              <a:t>אומר</a:t>
            </a:r>
            <a:r>
              <a:rPr lang="he-IL" b="1" dirty="0"/>
              <a:t> ?</a:t>
            </a:r>
            <a:endParaRPr lang="he-IL" dirty="0"/>
          </a:p>
        </p:txBody>
      </p:sp>
      <p:sp>
        <p:nvSpPr>
          <p:cNvPr id="3" name="מציין מיקום תוכן 2">
            <a:extLst>
              <a:ext uri="{FF2B5EF4-FFF2-40B4-BE49-F238E27FC236}">
                <a16:creationId xmlns:a16="http://schemas.microsoft.com/office/drawing/2014/main" id="{5941C816-D9DB-B899-F156-D40A25EA3CA1}"/>
              </a:ext>
            </a:extLst>
          </p:cNvPr>
          <p:cNvSpPr>
            <a:spLocks noGrp="1"/>
          </p:cNvSpPr>
          <p:nvPr>
            <p:ph idx="1"/>
          </p:nvPr>
        </p:nvSpPr>
        <p:spPr>
          <a:xfrm>
            <a:off x="0" y="1166191"/>
            <a:ext cx="11353800" cy="5010772"/>
          </a:xfrm>
        </p:spPr>
        <p:txBody>
          <a:bodyPr/>
          <a:lstStyle/>
          <a:p>
            <a:pPr>
              <a:buNone/>
            </a:pPr>
            <a:r>
              <a:rPr lang="he-IL" dirty="0"/>
              <a:t>בדברי הכובען המטורף עולה אבחנה חדה בין שני מושגים של משמעות:</a:t>
            </a:r>
          </a:p>
          <a:p>
            <a:pPr>
              <a:buFont typeface="Arial" panose="020B0604020202020204" pitchFamily="34" charset="0"/>
              <a:buChar char="•"/>
            </a:pPr>
            <a:r>
              <a:rPr lang="he-IL" b="1" dirty="0"/>
              <a:t>"להגיד מה שאתה מתכוון"</a:t>
            </a:r>
            <a:r>
              <a:rPr lang="he-IL" dirty="0"/>
              <a:t> –לדברים שאתה אומר יש כוונה פנימית, שיוצאת לפועל במילים. </a:t>
            </a:r>
            <a:br>
              <a:rPr lang="en-US" dirty="0"/>
            </a:br>
            <a:r>
              <a:rPr lang="he-IL" dirty="0"/>
              <a:t> אתה מבטא את כוונתך באופן מדויק.</a:t>
            </a:r>
          </a:p>
          <a:p>
            <a:pPr>
              <a:buFont typeface="Arial" panose="020B0604020202020204" pitchFamily="34" charset="0"/>
              <a:buChar char="•"/>
            </a:pPr>
            <a:r>
              <a:rPr lang="he-IL" b="1" dirty="0"/>
              <a:t>"להתכוון למה שאתה אומר"</a:t>
            </a:r>
            <a:r>
              <a:rPr lang="he-IL" dirty="0"/>
              <a:t> – לעומת זאת, פירושו שהמילים עצמן מכתיבות את הכוונה</a:t>
            </a:r>
          </a:p>
          <a:p>
            <a:pPr>
              <a:buNone/>
            </a:pPr>
            <a:r>
              <a:rPr lang="he-IL" dirty="0"/>
              <a:t>הכובען : לומר "אני רואה את מה שאני אוכל" שונה מלומר "אני אוכל את מה שאני רואה" – </a:t>
            </a:r>
            <a:br>
              <a:rPr lang="en-US" dirty="0"/>
            </a:br>
            <a:r>
              <a:rPr lang="he-IL" dirty="0"/>
              <a:t>המילים זהות אך הסדר והכוונה משנים את המשמעות באופן מהותי.</a:t>
            </a:r>
          </a:p>
          <a:p>
            <a:pPr>
              <a:buNone/>
            </a:pPr>
            <a:r>
              <a:rPr lang="he-IL" b="1" dirty="0"/>
              <a:t>הקשר להבנת שפה:</a:t>
            </a:r>
          </a:p>
          <a:p>
            <a:r>
              <a:rPr lang="he-IL" dirty="0"/>
              <a:t>הציטוט מדגיש את העובדה שבשפה משמעות לא נובעת רק מהמילים עצמן</a:t>
            </a:r>
          </a:p>
          <a:p>
            <a:r>
              <a:rPr lang="he-IL" dirty="0"/>
              <a:t>אלא </a:t>
            </a:r>
            <a:r>
              <a:rPr lang="he-IL" b="1" dirty="0"/>
              <a:t>מההקשר, </a:t>
            </a:r>
            <a:r>
              <a:rPr lang="he-IL" dirty="0"/>
              <a:t> הכוונה והאופן שבו הן נאמרות. בלשון אחרת, המשמעות </a:t>
            </a:r>
            <a:br>
              <a:rPr lang="en-US" dirty="0"/>
            </a:br>
            <a:r>
              <a:rPr lang="he-IL" dirty="0"/>
              <a:t>היא </a:t>
            </a:r>
            <a:r>
              <a:rPr lang="he-IL" b="1" dirty="0"/>
              <a:t>אינה תכונה של הטקסט בלבד</a:t>
            </a:r>
            <a:r>
              <a:rPr lang="he-IL" dirty="0"/>
              <a:t>, אלא של היחסים בין אומר, שומע והקשר.</a:t>
            </a:r>
          </a:p>
          <a:p>
            <a:endParaRPr lang="he-IL" dirty="0"/>
          </a:p>
        </p:txBody>
      </p:sp>
      <p:sp>
        <p:nvSpPr>
          <p:cNvPr id="4" name="מציין מיקום של מספר שקופית 3">
            <a:extLst>
              <a:ext uri="{FF2B5EF4-FFF2-40B4-BE49-F238E27FC236}">
                <a16:creationId xmlns:a16="http://schemas.microsoft.com/office/drawing/2014/main" id="{88C0742A-EECD-641D-611B-ECE989345A67}"/>
              </a:ext>
            </a:extLst>
          </p:cNvPr>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41096A9E-3A03-452F-801E-A472F081A5F4}" type="slidenum">
              <a:rPr kumimoji="0" lang="he-IL" sz="2000" b="0" i="0" u="none" strike="noStrike" kern="1200" cap="none" spc="0" normalizeH="0" baseline="0" noProof="0" smtClean="0">
                <a:ln>
                  <a:noFill/>
                </a:ln>
                <a:solidFill>
                  <a:prstClr val="black">
                    <a:tint val="82000"/>
                  </a:prstClr>
                </a:solidFill>
                <a:effectLst/>
                <a:uLnTx/>
                <a:uFillTx/>
                <a:latin typeface="Calibri"/>
                <a:ea typeface="+mn-ea"/>
                <a:cs typeface="Calibri"/>
              </a:rPr>
              <a:pPr marL="0" marR="0" lvl="0" indent="0" algn="l" defTabSz="914400" rtl="1" eaLnBrk="1" fontAlgn="auto" latinLnBrk="0" hangingPunct="1">
                <a:lnSpc>
                  <a:spcPct val="100000"/>
                </a:lnSpc>
                <a:spcBef>
                  <a:spcPts val="0"/>
                </a:spcBef>
                <a:spcAft>
                  <a:spcPts val="0"/>
                </a:spcAft>
                <a:buClrTx/>
                <a:buSzTx/>
                <a:buFontTx/>
                <a:buNone/>
                <a:tabLst/>
                <a:defRPr/>
              </a:pPr>
              <a:t>7</a:t>
            </a:fld>
            <a:endParaRPr kumimoji="0" lang="he-IL" sz="2000" b="0" i="0" u="none" strike="noStrike" kern="1200" cap="none" spc="0" normalizeH="0" baseline="0" noProof="0">
              <a:ln>
                <a:noFill/>
              </a:ln>
              <a:solidFill>
                <a:prstClr val="black">
                  <a:tint val="82000"/>
                </a:prstClr>
              </a:solidFill>
              <a:effectLst/>
              <a:uLnTx/>
              <a:uFillTx/>
              <a:latin typeface="Calibri"/>
              <a:ea typeface="+mn-ea"/>
              <a:cs typeface="Calibri"/>
            </a:endParaRPr>
          </a:p>
        </p:txBody>
      </p:sp>
      <p:pic>
        <p:nvPicPr>
          <p:cNvPr id="1026" name="Picture 2" descr="Generated image">
            <a:extLst>
              <a:ext uri="{FF2B5EF4-FFF2-40B4-BE49-F238E27FC236}">
                <a16:creationId xmlns:a16="http://schemas.microsoft.com/office/drawing/2014/main" id="{C6AC35B0-BCD0-770F-98BC-1D13C4377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35" y="3307867"/>
            <a:ext cx="3001617" cy="3001617"/>
          </a:xfrm>
          <a:prstGeom prst="rect">
            <a:avLst/>
          </a:prstGeom>
          <a:noFill/>
          <a:extLst>
            <a:ext uri="{909E8E84-426E-40DD-AFC4-6F175D3DCCD1}">
              <a14:hiddenFill xmlns:a14="http://schemas.microsoft.com/office/drawing/2010/main">
                <a:solidFill>
                  <a:srgbClr val="FFFFFF"/>
                </a:solidFill>
              </a14:hiddenFill>
            </a:ext>
          </a:extLst>
        </p:spPr>
      </p:pic>
      <p:sp>
        <p:nvSpPr>
          <p:cNvPr id="6" name="תיבת טקסט 5">
            <a:extLst>
              <a:ext uri="{FF2B5EF4-FFF2-40B4-BE49-F238E27FC236}">
                <a16:creationId xmlns:a16="http://schemas.microsoft.com/office/drawing/2014/main" id="{E07710ED-0F9C-E9F7-3EF3-B7B5A84FC301}"/>
              </a:ext>
            </a:extLst>
          </p:cNvPr>
          <p:cNvSpPr txBox="1"/>
          <p:nvPr/>
        </p:nvSpPr>
        <p:spPr>
          <a:xfrm>
            <a:off x="3302552" y="5170798"/>
            <a:ext cx="6096000" cy="523220"/>
          </a:xfrm>
          <a:prstGeom prst="rect">
            <a:avLst/>
          </a:prstGeom>
          <a:noFill/>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2800" b="1" i="0" u="none" strike="noStrike" kern="1200" cap="none" spc="0" normalizeH="0" baseline="0" noProof="0" dirty="0">
                <a:ln>
                  <a:noFill/>
                </a:ln>
                <a:solidFill>
                  <a:prstClr val="black"/>
                </a:solidFill>
                <a:effectLst/>
                <a:uLnTx/>
                <a:uFillTx/>
                <a:latin typeface="Calibri"/>
                <a:ea typeface="+mn-ea"/>
                <a:cs typeface="Calibri"/>
              </a:rPr>
              <a:t>🏛️ ומה הקשר ל-</a:t>
            </a:r>
            <a:r>
              <a:rPr kumimoji="0" lang="en-US" sz="2800" b="1" i="0" u="none" strike="noStrike" kern="1200" cap="none" spc="0" normalizeH="0" baseline="0" noProof="0" dirty="0">
                <a:ln>
                  <a:noFill/>
                </a:ln>
                <a:solidFill>
                  <a:prstClr val="black"/>
                </a:solidFill>
                <a:effectLst/>
                <a:uLnTx/>
                <a:uFillTx/>
                <a:latin typeface="Calibri"/>
                <a:ea typeface="+mn-ea"/>
                <a:cs typeface="Calibri"/>
              </a:rPr>
              <a:t>CBSA?</a:t>
            </a:r>
            <a:endParaRPr kumimoji="0" lang="he-IL" sz="2800" b="1" i="0" u="none" strike="noStrike" kern="1200" cap="none" spc="0" normalizeH="0" baseline="0" noProof="0" dirty="0">
              <a:ln>
                <a:noFill/>
              </a:ln>
              <a:solidFill>
                <a:prstClr val="black"/>
              </a:solidFill>
              <a:effectLst/>
              <a:uLnTx/>
              <a:uFillTx/>
              <a:latin typeface="Calibri"/>
              <a:ea typeface="+mn-ea"/>
              <a:cs typeface="Calibri"/>
            </a:endParaRPr>
          </a:p>
        </p:txBody>
      </p:sp>
    </p:spTree>
    <p:extLst>
      <p:ext uri="{BB962C8B-B14F-4D97-AF65-F5344CB8AC3E}">
        <p14:creationId xmlns:p14="http://schemas.microsoft.com/office/powerpoint/2010/main" val="2525087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45F66C-1CEB-C821-8D8F-C8213113A7B1}"/>
              </a:ext>
            </a:extLst>
          </p:cNvPr>
          <p:cNvSpPr>
            <a:spLocks noGrp="1"/>
          </p:cNvSpPr>
          <p:nvPr>
            <p:ph type="title"/>
          </p:nvPr>
        </p:nvSpPr>
        <p:spPr/>
        <p:txBody>
          <a:bodyPr>
            <a:normAutofit/>
          </a:bodyPr>
          <a:lstStyle/>
          <a:p>
            <a:r>
              <a:rPr lang="he-IL" dirty="0"/>
              <a:t>המחשה למנגנון הקשב הפנימי </a:t>
            </a:r>
            <a:r>
              <a:rPr lang="en-US" dirty="0">
                <a:latin typeface="Segoe Print" panose="02000600000000000000" pitchFamily="2" charset="0"/>
              </a:rPr>
              <a:t>Attention Is All You Need </a:t>
            </a:r>
            <a:r>
              <a:rPr lang="en-US" dirty="0">
                <a:latin typeface="Linux Libertine"/>
              </a:rPr>
              <a:t>- </a:t>
            </a:r>
            <a:endParaRPr lang="he-IL" dirty="0"/>
          </a:p>
        </p:txBody>
      </p:sp>
      <p:sp>
        <p:nvSpPr>
          <p:cNvPr id="3" name="מציין מיקום תוכן 2">
            <a:extLst>
              <a:ext uri="{FF2B5EF4-FFF2-40B4-BE49-F238E27FC236}">
                <a16:creationId xmlns:a16="http://schemas.microsoft.com/office/drawing/2014/main" id="{8750833F-2E22-3544-5C2F-9D3B0A2FD438}"/>
              </a:ext>
            </a:extLst>
          </p:cNvPr>
          <p:cNvSpPr>
            <a:spLocks noGrp="1"/>
          </p:cNvSpPr>
          <p:nvPr>
            <p:ph idx="1"/>
          </p:nvPr>
        </p:nvSpPr>
        <p:spPr/>
        <p:txBody>
          <a:bodyPr>
            <a:normAutofit/>
          </a:bodyPr>
          <a:lstStyle/>
          <a:p>
            <a:pPr marL="0" indent="0" algn="l" rtl="0">
              <a:buNone/>
            </a:pPr>
            <a:r>
              <a:rPr lang="en-US" sz="1600" dirty="0">
                <a:hlinkClick r:id="rId3"/>
              </a:rPr>
              <a:t>https://bit.ly/</a:t>
            </a:r>
            <a:r>
              <a:rPr lang="he-IL" sz="1600" dirty="0">
                <a:hlinkClick r:id="rId3"/>
              </a:rPr>
              <a:t>קשב</a:t>
            </a:r>
            <a:r>
              <a:rPr lang="en-US" sz="1600" dirty="0"/>
              <a:t> - </a:t>
            </a:r>
            <a:r>
              <a:rPr lang="he-IL" sz="1600" dirty="0"/>
              <a:t>דוגמת מגדל 1923</a:t>
            </a:r>
          </a:p>
          <a:p>
            <a:pPr marL="0" indent="0">
              <a:lnSpc>
                <a:spcPts val="2600"/>
              </a:lnSpc>
              <a:buNone/>
            </a:pPr>
            <a:r>
              <a:rPr lang="he-IL" dirty="0"/>
              <a:t>נחזור לניתוח ההקשרים של המגדל</a:t>
            </a:r>
          </a:p>
          <a:p>
            <a:pPr marL="0" indent="0">
              <a:lnSpc>
                <a:spcPts val="2600"/>
              </a:lnSpc>
              <a:buNone/>
            </a:pPr>
            <a:r>
              <a:rPr lang="he-IL" dirty="0"/>
              <a:t>"</a:t>
            </a:r>
            <a:r>
              <a:rPr lang="he-IL" dirty="0">
                <a:highlight>
                  <a:srgbClr val="8CC63F"/>
                </a:highlight>
              </a:rPr>
              <a:t>מגדל המים </a:t>
            </a:r>
            <a:r>
              <a:rPr lang="he-IL" dirty="0"/>
              <a:t>נבנה בשנת </a:t>
            </a:r>
            <a:r>
              <a:rPr lang="he-IL" dirty="0">
                <a:highlight>
                  <a:srgbClr val="FAB979"/>
                </a:highlight>
              </a:rPr>
              <a:t>1923</a:t>
            </a:r>
            <a:r>
              <a:rPr lang="he-IL" dirty="0"/>
              <a:t>, יחד עם המבנים הראשונים של </a:t>
            </a:r>
            <a:r>
              <a:rPr lang="he-IL" dirty="0">
                <a:highlight>
                  <a:srgbClr val="FAB979"/>
                </a:highlight>
              </a:rPr>
              <a:t>קיבוץ </a:t>
            </a:r>
            <a:r>
              <a:rPr lang="he-IL" dirty="0"/>
              <a:t>אילת השחר, על ידי חברי קבוצת "</a:t>
            </a:r>
            <a:r>
              <a:rPr lang="he-IL" dirty="0">
                <a:highlight>
                  <a:srgbClr val="FAB979"/>
                </a:highlight>
              </a:rPr>
              <a:t>אחווה</a:t>
            </a:r>
            <a:r>
              <a:rPr lang="he-IL" dirty="0"/>
              <a:t>" מגדוד העבודה, תחת פיקוחו של מיכאל ארליך."</a:t>
            </a:r>
          </a:p>
          <a:p>
            <a:pPr marL="0" indent="0">
              <a:lnSpc>
                <a:spcPts val="2600"/>
              </a:lnSpc>
              <a:buNone/>
            </a:pPr>
            <a:endParaRPr lang="he-IL" dirty="0"/>
          </a:p>
          <a:p>
            <a:pPr>
              <a:lnSpc>
                <a:spcPct val="150000"/>
              </a:lnSpc>
              <a:spcBef>
                <a:spcPts val="1200"/>
              </a:spcBef>
              <a:buFont typeface="Wingdings" panose="05000000000000000000" pitchFamily="2" charset="2"/>
              <a:buChar char="ü"/>
            </a:pPr>
            <a:r>
              <a:rPr lang="he-IL" sz="1800" b="1" dirty="0"/>
              <a:t>הסבר של מומחה: </a:t>
            </a:r>
            <a:r>
              <a:rPr lang="he-IL" sz="1800" dirty="0"/>
              <a:t>“למבנה ערך מפני שהוא מייצג את רעיון השיתוף, החלוציות, והמאבק על המים שבלעדיהם אין חיים...</a:t>
            </a:r>
            <a:r>
              <a:rPr lang="en-US" sz="1800" dirty="0"/>
              <a:t>"</a:t>
            </a:r>
            <a:endParaRPr lang="he-IL" sz="1800" dirty="0"/>
          </a:p>
          <a:p>
            <a:pPr>
              <a:lnSpc>
                <a:spcPct val="150000"/>
              </a:lnSpc>
              <a:spcBef>
                <a:spcPts val="1200"/>
              </a:spcBef>
              <a:buFont typeface="Wingdings" panose="05000000000000000000" pitchFamily="2" charset="2"/>
              <a:buChar char="ü"/>
            </a:pPr>
            <a:r>
              <a:rPr lang="he-IL" sz="1800" b="1" dirty="0"/>
              <a:t>מה עושה המודל: </a:t>
            </a:r>
            <a:r>
              <a:rPr lang="he-IL" sz="1800" dirty="0"/>
              <a:t>קורא את הטקסט : מזהה את המושגים (“1923”, “אחווה”, “קיבוץ”), בודק את הקרבה ביניהם (האם הם קשורים לאותו זמן, אירוע, מבנה?) מזהה דפוסי שפה קשורים סמנטית של "סולידריות/התיישבות חלוצית".</a:t>
            </a:r>
          </a:p>
          <a:p>
            <a:pPr marL="0" indent="0">
              <a:lnSpc>
                <a:spcPts val="2600"/>
              </a:lnSpc>
              <a:buNone/>
            </a:pPr>
            <a:endParaRPr lang="he-IL" dirty="0"/>
          </a:p>
          <a:p>
            <a:endParaRPr lang="he-IL" dirty="0"/>
          </a:p>
          <a:p>
            <a:pPr algn="l" rtl="0"/>
            <a:endParaRPr lang="he-IL" dirty="0"/>
          </a:p>
        </p:txBody>
      </p:sp>
      <p:sp>
        <p:nvSpPr>
          <p:cNvPr id="4" name="כותרת 1">
            <a:extLst>
              <a:ext uri="{FF2B5EF4-FFF2-40B4-BE49-F238E27FC236}">
                <a16:creationId xmlns:a16="http://schemas.microsoft.com/office/drawing/2014/main" id="{0080FCE8-EE66-F562-A824-2103D57898E4}"/>
              </a:ext>
            </a:extLst>
          </p:cNvPr>
          <p:cNvSpPr txBox="1">
            <a:spLocks/>
          </p:cNvSpPr>
          <p:nvPr/>
        </p:nvSpPr>
        <p:spPr>
          <a:xfrm>
            <a:off x="990600" y="517525"/>
            <a:ext cx="10515600" cy="668545"/>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1" eaLnBrk="1" fontAlgn="auto" latinLnBrk="0" hangingPunct="1">
              <a:lnSpc>
                <a:spcPct val="90000"/>
              </a:lnSpc>
              <a:spcBef>
                <a:spcPct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Linux Libertine"/>
              <a:ea typeface="+mj-ea"/>
              <a:cs typeface="Calibri"/>
            </a:endParaRPr>
          </a:p>
        </p:txBody>
      </p:sp>
      <p:sp>
        <p:nvSpPr>
          <p:cNvPr id="8" name="תיבת טקסט 7">
            <a:extLst>
              <a:ext uri="{FF2B5EF4-FFF2-40B4-BE49-F238E27FC236}">
                <a16:creationId xmlns:a16="http://schemas.microsoft.com/office/drawing/2014/main" id="{951162E9-AFDB-78B2-DC51-BBF1DC774A63}"/>
              </a:ext>
            </a:extLst>
          </p:cNvPr>
          <p:cNvSpPr txBox="1"/>
          <p:nvPr/>
        </p:nvSpPr>
        <p:spPr>
          <a:xfrm>
            <a:off x="990600" y="4983604"/>
            <a:ext cx="5901964" cy="369332"/>
          </a:xfrm>
          <a:prstGeom prst="rect">
            <a:avLst/>
          </a:prstGeom>
          <a:noFill/>
        </p:spPr>
        <p:txBody>
          <a:bodyPr wrap="square">
            <a:sp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he-IL" sz="1800" b="1" i="0" u="none" strike="noStrike" kern="1200" cap="none" spc="0" normalizeH="0" baseline="0" noProof="0" dirty="0">
                <a:ln>
                  <a:noFill/>
                </a:ln>
                <a:solidFill>
                  <a:prstClr val="black"/>
                </a:solidFill>
                <a:effectLst/>
                <a:uLnTx/>
                <a:uFillTx/>
                <a:latin typeface="Calibri"/>
                <a:ea typeface="+mn-ea"/>
                <a:cs typeface="Calibri"/>
              </a:rPr>
              <a:t>מה זאת אומרת</a:t>
            </a:r>
            <a:r>
              <a:rPr kumimoji="0" lang="en-US" sz="1800" b="1" i="0" u="none" strike="noStrike" kern="1200" cap="none" spc="0" normalizeH="0" baseline="0" noProof="0" dirty="0">
                <a:ln>
                  <a:noFill/>
                </a:ln>
                <a:solidFill>
                  <a:prstClr val="black"/>
                </a:solidFill>
                <a:effectLst/>
                <a:uLnTx/>
                <a:uFillTx/>
                <a:latin typeface="Calibri"/>
                <a:ea typeface="+mn-ea"/>
                <a:cs typeface="Calibri"/>
              </a:rPr>
              <a:t> </a:t>
            </a:r>
            <a:r>
              <a:rPr kumimoji="0" lang="he-IL" sz="1800" b="1" i="0" u="none" strike="noStrike" kern="1200" cap="none" spc="0" normalizeH="0" baseline="0" noProof="0" dirty="0">
                <a:ln>
                  <a:noFill/>
                </a:ln>
                <a:solidFill>
                  <a:prstClr val="black"/>
                </a:solidFill>
                <a:effectLst/>
                <a:uLnTx/>
                <a:uFillTx/>
                <a:latin typeface="Calibri"/>
                <a:ea typeface="+mn-ea"/>
                <a:cs typeface="Calibri"/>
              </a:rPr>
              <a:t>"מנסה להבין"?</a:t>
            </a:r>
          </a:p>
        </p:txBody>
      </p:sp>
      <p:sp>
        <p:nvSpPr>
          <p:cNvPr id="5" name="מציין מיקום של מספר שקופית 4">
            <a:extLst>
              <a:ext uri="{FF2B5EF4-FFF2-40B4-BE49-F238E27FC236}">
                <a16:creationId xmlns:a16="http://schemas.microsoft.com/office/drawing/2014/main" id="{1F7E82CD-2B9D-8DFD-F5AB-5B6ECDDA3395}"/>
              </a:ext>
            </a:extLst>
          </p:cNvPr>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41096A9E-3A03-452F-801E-A472F081A5F4}" type="slidenum">
              <a:rPr kumimoji="0" lang="he-IL" sz="2000" b="0" i="0" u="none" strike="noStrike" kern="1200" cap="none" spc="0" normalizeH="0" baseline="0" noProof="0" smtClean="0">
                <a:ln>
                  <a:noFill/>
                </a:ln>
                <a:solidFill>
                  <a:prstClr val="black">
                    <a:tint val="82000"/>
                  </a:prstClr>
                </a:solidFill>
                <a:effectLst/>
                <a:uLnTx/>
                <a:uFillTx/>
                <a:latin typeface="Calibri"/>
                <a:ea typeface="+mn-ea"/>
                <a:cs typeface="Calibri"/>
              </a:rPr>
              <a:pPr marL="0" marR="0" lvl="0" indent="0" algn="l" defTabSz="914400" rtl="1" eaLnBrk="1" fontAlgn="auto" latinLnBrk="0" hangingPunct="1">
                <a:lnSpc>
                  <a:spcPct val="100000"/>
                </a:lnSpc>
                <a:spcBef>
                  <a:spcPts val="0"/>
                </a:spcBef>
                <a:spcAft>
                  <a:spcPts val="0"/>
                </a:spcAft>
                <a:buClrTx/>
                <a:buSzTx/>
                <a:buFontTx/>
                <a:buNone/>
                <a:tabLst/>
                <a:defRPr/>
              </a:pPr>
              <a:t>8</a:t>
            </a:fld>
            <a:endParaRPr kumimoji="0" lang="he-IL" sz="2000" b="0" i="0" u="none" strike="noStrike" kern="1200" cap="none" spc="0" normalizeH="0" baseline="0" noProof="0">
              <a:ln>
                <a:noFill/>
              </a:ln>
              <a:solidFill>
                <a:prstClr val="black">
                  <a:tint val="82000"/>
                </a:prstClr>
              </a:solidFill>
              <a:effectLst/>
              <a:uLnTx/>
              <a:uFillTx/>
              <a:latin typeface="Calibri"/>
              <a:ea typeface="+mn-ea"/>
              <a:cs typeface="Calibri"/>
            </a:endParaRPr>
          </a:p>
        </p:txBody>
      </p:sp>
    </p:spTree>
    <p:extLst>
      <p:ext uri="{BB962C8B-B14F-4D97-AF65-F5344CB8AC3E}">
        <p14:creationId xmlns:p14="http://schemas.microsoft.com/office/powerpoint/2010/main" val="379815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E723F5D-7FDB-64EE-BCD6-20D37D78EBDA}"/>
              </a:ext>
            </a:extLst>
          </p:cNvPr>
          <p:cNvSpPr>
            <a:spLocks noGrp="1"/>
          </p:cNvSpPr>
          <p:nvPr>
            <p:ph type="title"/>
          </p:nvPr>
        </p:nvSpPr>
        <p:spPr/>
        <p:txBody>
          <a:bodyPr/>
          <a:lstStyle/>
          <a:p>
            <a:r>
              <a:rPr lang="he-IL" dirty="0">
                <a:hlinkClick r:id="rId3"/>
              </a:rPr>
              <a:t>כיצד ניראה מודל שפה </a:t>
            </a:r>
            <a:r>
              <a:rPr lang="en-US" dirty="0">
                <a:hlinkClick r:id="rId3"/>
              </a:rPr>
              <a:t>LLM</a:t>
            </a:r>
            <a:endParaRPr lang="he-IL" dirty="0"/>
          </a:p>
        </p:txBody>
      </p:sp>
      <p:sp>
        <p:nvSpPr>
          <p:cNvPr id="3" name="מציין מיקום תוכן 2">
            <a:extLst>
              <a:ext uri="{FF2B5EF4-FFF2-40B4-BE49-F238E27FC236}">
                <a16:creationId xmlns:a16="http://schemas.microsoft.com/office/drawing/2014/main" id="{60325B24-02F4-8231-4B57-F0273D9E81C2}"/>
              </a:ext>
            </a:extLst>
          </p:cNvPr>
          <p:cNvSpPr>
            <a:spLocks noGrp="1"/>
          </p:cNvSpPr>
          <p:nvPr>
            <p:ph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C4CFC953-49ED-BCC6-89E5-530B607B8F91}"/>
              </a:ext>
            </a:extLst>
          </p:cNvPr>
          <p:cNvSpPr>
            <a:spLocks noGrp="1"/>
          </p:cNvSpPr>
          <p:nvPr>
            <p:ph type="sldNum" sz="quarter" idx="12"/>
          </p:nvPr>
        </p:nvSpPr>
        <p:spPr/>
        <p:txBody>
          <a:bodyPr/>
          <a:lstStyle/>
          <a:p>
            <a:fld id="{41096A9E-3A03-452F-801E-A472F081A5F4}" type="slidenum">
              <a:rPr lang="he-IL" smtClean="0"/>
              <a:t>9</a:t>
            </a:fld>
            <a:endParaRPr lang="he-IL"/>
          </a:p>
        </p:txBody>
      </p:sp>
      <p:grpSp>
        <p:nvGrpSpPr>
          <p:cNvPr id="10" name="קבוצה 9">
            <a:extLst>
              <a:ext uri="{FF2B5EF4-FFF2-40B4-BE49-F238E27FC236}">
                <a16:creationId xmlns:a16="http://schemas.microsoft.com/office/drawing/2014/main" id="{FBBBF2A0-497A-105A-EC36-7414CCBB702C}"/>
              </a:ext>
            </a:extLst>
          </p:cNvPr>
          <p:cNvGrpSpPr/>
          <p:nvPr/>
        </p:nvGrpSpPr>
        <p:grpSpPr>
          <a:xfrm>
            <a:off x="1770529" y="1422400"/>
            <a:ext cx="9443571" cy="3950964"/>
            <a:chOff x="1770529" y="2086046"/>
            <a:chExt cx="8964707" cy="3287318"/>
          </a:xfrm>
        </p:grpSpPr>
        <p:pic>
          <p:nvPicPr>
            <p:cNvPr id="6" name="תמונה 5">
              <a:extLst>
                <a:ext uri="{FF2B5EF4-FFF2-40B4-BE49-F238E27FC236}">
                  <a16:creationId xmlns:a16="http://schemas.microsoft.com/office/drawing/2014/main" id="{EA2223C3-2BC0-EE85-766A-91AA19DCF7B3}"/>
                </a:ext>
              </a:extLst>
            </p:cNvPr>
            <p:cNvPicPr>
              <a:picLocks noChangeAspect="1"/>
            </p:cNvPicPr>
            <p:nvPr/>
          </p:nvPicPr>
          <p:blipFill>
            <a:blip r:embed="rId4"/>
            <a:srcRect r="4576" b="45065"/>
            <a:stretch>
              <a:fillRect/>
            </a:stretch>
          </p:blipFill>
          <p:spPr>
            <a:xfrm>
              <a:off x="1954947" y="2086046"/>
              <a:ext cx="8780289" cy="3131414"/>
            </a:xfrm>
            <a:prstGeom prst="rect">
              <a:avLst/>
            </a:prstGeom>
          </p:spPr>
        </p:pic>
        <p:sp>
          <p:nvSpPr>
            <p:cNvPr id="5" name="מלבן 4">
              <a:extLst>
                <a:ext uri="{FF2B5EF4-FFF2-40B4-BE49-F238E27FC236}">
                  <a16:creationId xmlns:a16="http://schemas.microsoft.com/office/drawing/2014/main" id="{9DE6BB23-83A8-BBAE-7D04-A4DE0F580537}"/>
                </a:ext>
              </a:extLst>
            </p:cNvPr>
            <p:cNvSpPr/>
            <p:nvPr/>
          </p:nvSpPr>
          <p:spPr>
            <a:xfrm>
              <a:off x="1770529" y="2121905"/>
              <a:ext cx="8650942" cy="32514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תיבת טקסט 6">
              <a:extLst>
                <a:ext uri="{FF2B5EF4-FFF2-40B4-BE49-F238E27FC236}">
                  <a16:creationId xmlns:a16="http://schemas.microsoft.com/office/drawing/2014/main" id="{04DF0A38-A8C0-764C-FB37-BDE35583D539}"/>
                </a:ext>
              </a:extLst>
            </p:cNvPr>
            <p:cNvSpPr txBox="1"/>
            <p:nvPr/>
          </p:nvSpPr>
          <p:spPr>
            <a:xfrm>
              <a:off x="7194176" y="2121905"/>
              <a:ext cx="1004047" cy="276999"/>
            </a:xfrm>
            <a:prstGeom prst="rect">
              <a:avLst/>
            </a:prstGeom>
            <a:solidFill>
              <a:schemeClr val="bg1"/>
            </a:solidFill>
          </p:spPr>
          <p:txBody>
            <a:bodyPr wrap="square" rtlCol="1">
              <a:spAutoFit/>
            </a:bodyPr>
            <a:lstStyle/>
            <a:p>
              <a:r>
                <a:rPr lang="he-IL" sz="1200" b="1" dirty="0"/>
                <a:t>שם </a:t>
              </a:r>
            </a:p>
          </p:txBody>
        </p:sp>
        <p:sp>
          <p:nvSpPr>
            <p:cNvPr id="8" name="תיבת טקסט 7">
              <a:extLst>
                <a:ext uri="{FF2B5EF4-FFF2-40B4-BE49-F238E27FC236}">
                  <a16:creationId xmlns:a16="http://schemas.microsoft.com/office/drawing/2014/main" id="{E9C44030-3F6E-E81A-4EB5-25F0A3F4E70D}"/>
                </a:ext>
              </a:extLst>
            </p:cNvPr>
            <p:cNvSpPr txBox="1"/>
            <p:nvPr/>
          </p:nvSpPr>
          <p:spPr>
            <a:xfrm>
              <a:off x="7194176" y="4716495"/>
              <a:ext cx="1004047" cy="276999"/>
            </a:xfrm>
            <a:prstGeom prst="rect">
              <a:avLst/>
            </a:prstGeom>
            <a:solidFill>
              <a:schemeClr val="bg1"/>
            </a:solidFill>
          </p:spPr>
          <p:txBody>
            <a:bodyPr wrap="square" rtlCol="1">
              <a:spAutoFit/>
            </a:bodyPr>
            <a:lstStyle/>
            <a:p>
              <a:r>
                <a:rPr lang="he-IL" sz="1200" dirty="0"/>
                <a:t>0.080012 </a:t>
              </a:r>
            </a:p>
          </p:txBody>
        </p:sp>
      </p:grpSp>
    </p:spTree>
    <p:extLst>
      <p:ext uri="{BB962C8B-B14F-4D97-AF65-F5344CB8AC3E}">
        <p14:creationId xmlns:p14="http://schemas.microsoft.com/office/powerpoint/2010/main" val="1679404625"/>
      </p:ext>
    </p:extLst>
  </p:cSld>
  <p:clrMapOvr>
    <a:masterClrMapping/>
  </p:clrMapOvr>
</p:sld>
</file>

<file path=ppt/theme/theme1.xml><?xml version="1.0" encoding="utf-8"?>
<a:theme xmlns:a="http://schemas.openxmlformats.org/drawingml/2006/main" name="1_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התאמה אישית 2">
      <a:majorFont>
        <a:latin typeface="Calibri"/>
        <a:ea typeface=""/>
        <a:cs typeface="Calibri"/>
      </a:majorFont>
      <a:minorFont>
        <a:latin typeface="Calibri"/>
        <a:ea typeface=""/>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ערכת נושא Office">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התאמה אישית 2">
      <a:majorFont>
        <a:latin typeface="Calibri"/>
        <a:ea typeface=""/>
        <a:cs typeface="Calibri"/>
      </a:majorFont>
      <a:minorFont>
        <a:latin typeface="Calibri"/>
        <a:ea typeface=""/>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3_ערכת נושא Office">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התאמה אישית 2">
      <a:majorFont>
        <a:latin typeface="Calibri"/>
        <a:ea typeface=""/>
        <a:cs typeface="Calibri"/>
      </a:majorFont>
      <a:minorFont>
        <a:latin typeface="Calibri"/>
        <a:ea typeface=""/>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1000</TotalTime>
  <Words>2926</Words>
  <Application>Microsoft Office PowerPoint</Application>
  <PresentationFormat>מסך רחב</PresentationFormat>
  <Paragraphs>310</Paragraphs>
  <Slides>26</Slides>
  <Notes>23</Notes>
  <HiddenSlides>0</HiddenSlides>
  <MMClips>0</MMClips>
  <ScaleCrop>false</ScaleCrop>
  <HeadingPairs>
    <vt:vector size="6" baseType="variant">
      <vt:variant>
        <vt:lpstr>גופנים בשימוש</vt:lpstr>
      </vt:variant>
      <vt:variant>
        <vt:i4>9</vt:i4>
      </vt:variant>
      <vt:variant>
        <vt:lpstr>ערכת נושא</vt:lpstr>
      </vt:variant>
      <vt:variant>
        <vt:i4>3</vt:i4>
      </vt:variant>
      <vt:variant>
        <vt:lpstr>כותרות שקופיות</vt:lpstr>
      </vt:variant>
      <vt:variant>
        <vt:i4>26</vt:i4>
      </vt:variant>
    </vt:vector>
  </HeadingPairs>
  <TitlesOfParts>
    <vt:vector size="38" baseType="lpstr">
      <vt:lpstr>aktiv-grotesk</vt:lpstr>
      <vt:lpstr>Alef</vt:lpstr>
      <vt:lpstr>Aptos</vt:lpstr>
      <vt:lpstr>Arial</vt:lpstr>
      <vt:lpstr>Calibri</vt:lpstr>
      <vt:lpstr>Helvetica Neue</vt:lpstr>
      <vt:lpstr>Linux Libertine</vt:lpstr>
      <vt:lpstr>Segoe Print</vt:lpstr>
      <vt:lpstr>Wingdings</vt:lpstr>
      <vt:lpstr>1_ערכת נושא Office</vt:lpstr>
      <vt:lpstr>2_ערכת נושא Office</vt:lpstr>
      <vt:lpstr>3_ערכת נושא Office</vt:lpstr>
      <vt:lpstr>הערכה תרבותית בארץ המראה  של Generative AI </vt:lpstr>
      <vt:lpstr>AI - ציר זמן</vt:lpstr>
      <vt:lpstr>AI - ציר זמן</vt:lpstr>
      <vt:lpstr>הGPT עצמו הוא ייצוג, של מה ?</vt:lpstr>
      <vt:lpstr>הGPT עצמו הוא ייצוג, של מה ?</vt:lpstr>
      <vt:lpstr>Transformer: Attention Is All You Need (2017)  </vt:lpstr>
      <vt:lpstr>להגיד למה שאתה מתכוון זה כמו להתכוון למה שאתה אומר ?</vt:lpstr>
      <vt:lpstr>המחשה למנגנון הקשב הפנימי Attention Is All You Need - </vt:lpstr>
      <vt:lpstr>כיצד ניראה מודל שפה LLM</vt:lpstr>
      <vt:lpstr>מה זאת אומרת "מנסה להבין"?</vt:lpstr>
      <vt:lpstr>איך קורה הקסם של Gen AI  - ניסיון שלי להבין עם ג'פטו</vt:lpstr>
      <vt:lpstr>✍️ נתחיל בתרגיל חימום קצר בג'פטו </vt:lpstr>
      <vt:lpstr>מרכיבים של פרומפט מוצלח</vt:lpstr>
      <vt:lpstr>בעיית הייצוג  (שהיא סוגיית אותנטיות)</vt:lpstr>
      <vt:lpstr>שיתוף פעולה אדם - מכונה   Human In the Loop </vt:lpstr>
      <vt:lpstr> התנסות עם אתר בוט</vt:lpstr>
      <vt:lpstr>מצגת של PowerPoint‏</vt:lpstr>
      <vt:lpstr>השוואה על פי קריטריונים: הצהרת המשמעות של מגדל המים</vt:lpstr>
      <vt:lpstr>הצהרת המשמעות של מגדל המים</vt:lpstr>
      <vt:lpstr>הצהרת משמעות תרבותית: שאלות עזר לכתיבת ההערכה התרבותית</vt:lpstr>
      <vt:lpstr>סוף התנסות – העלאת תוצרים לדרייב</vt:lpstr>
      <vt:lpstr>הדגמת כלים ו-GPTs</vt:lpstr>
      <vt:lpstr>ניתן לבנות פרומפטים מורכבים ביותר לכל סביבה</vt:lpstr>
      <vt:lpstr>AI ETHICS</vt:lpstr>
      <vt:lpstr>מהי המיומנות החשובה בעידן ה AI</vt:lpstr>
      <vt:lpstr>סוף התנסות – העלאת תוצרים לדרייב</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Alef Yael</dc:creator>
  <cp:lastModifiedBy>Alef Yael</cp:lastModifiedBy>
  <cp:revision>25</cp:revision>
  <dcterms:created xsi:type="dcterms:W3CDTF">2025-06-22T06:50:21Z</dcterms:created>
  <dcterms:modified xsi:type="dcterms:W3CDTF">2025-06-29T17:13:13Z</dcterms:modified>
</cp:coreProperties>
</file>